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sldIdLst>
    <p:sldId id="302" r:id="rId2"/>
    <p:sldId id="332" r:id="rId3"/>
    <p:sldId id="319" r:id="rId4"/>
    <p:sldId id="272" r:id="rId5"/>
    <p:sldId id="312" r:id="rId6"/>
    <p:sldId id="313" r:id="rId7"/>
    <p:sldId id="314" r:id="rId8"/>
    <p:sldId id="299" r:id="rId9"/>
    <p:sldId id="275" r:id="rId10"/>
    <p:sldId id="320" r:id="rId11"/>
    <p:sldId id="321" r:id="rId12"/>
    <p:sldId id="322" r:id="rId13"/>
    <p:sldId id="323" r:id="rId14"/>
    <p:sldId id="324" r:id="rId15"/>
    <p:sldId id="325" r:id="rId16"/>
    <p:sldId id="287" r:id="rId17"/>
    <p:sldId id="330" r:id="rId18"/>
    <p:sldId id="288" r:id="rId19"/>
    <p:sldId id="327" r:id="rId20"/>
    <p:sldId id="328" r:id="rId21"/>
    <p:sldId id="276" r:id="rId22"/>
    <p:sldId id="292" r:id="rId23"/>
    <p:sldId id="295" r:id="rId24"/>
    <p:sldId id="296" r:id="rId25"/>
    <p:sldId id="329" r:id="rId26"/>
    <p:sldId id="308" r:id="rId27"/>
    <p:sldId id="318" r:id="rId28"/>
    <p:sldId id="281" r:id="rId29"/>
    <p:sldId id="300" r:id="rId30"/>
    <p:sldId id="301" r:id="rId31"/>
    <p:sldId id="333" r:id="rId32"/>
    <p:sldId id="331" r:id="rId33"/>
  </p:sldIdLst>
  <p:sldSz cx="12192000" cy="6858000"/>
  <p:notesSz cx="7086600" cy="9372600"/>
  <p:custDataLst>
    <p:tags r:id="rId35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0A0"/>
    <a:srgbClr val="A7BDE9"/>
    <a:srgbClr val="3264C8"/>
    <a:srgbClr val="7F9FDF"/>
    <a:srgbClr val="FFFFFF"/>
    <a:srgbClr val="003399"/>
    <a:srgbClr val="0000FF"/>
    <a:srgbClr val="CCFFCC"/>
    <a:srgbClr val="DFE8F1"/>
    <a:srgbClr val="C8D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04" autoAdjust="0"/>
    <p:restoredTop sz="93073" autoAdjust="0"/>
  </p:normalViewPr>
  <p:slideViewPr>
    <p:cSldViewPr showGuides="1">
      <p:cViewPr varScale="1">
        <p:scale>
          <a:sx n="147" d="100"/>
          <a:sy n="147" d="100"/>
        </p:scale>
        <p:origin x="208" y="920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2021-05-19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3"/>
            </p:custDataLst>
          </p:nvPr>
        </p:nvSpPr>
        <p:spPr>
          <a:xfrm>
            <a:off x="335360" y="404664"/>
            <a:ext cx="7104112" cy="4536504"/>
          </a:xfr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79376" y="1052736"/>
            <a:ext cx="5376000" cy="4896544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35268" y="1052736"/>
            <a:ext cx="5376000" cy="4896544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1240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0393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think-cell Slide" r:id="rId12" imgW="360" imgH="360" progId="">
                  <p:embed/>
                </p:oleObj>
              </mc:Choice>
              <mc:Fallback>
                <p:oleObj name="think-cell Slide" r:id="rId12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10" name="Line 16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479376" y="917575"/>
            <a:ext cx="11232000" cy="0"/>
          </a:xfrm>
          <a:prstGeom prst="line">
            <a:avLst/>
          </a:prstGeom>
          <a:noFill/>
          <a:ln w="12700">
            <a:solidFill>
              <a:srgbClr val="808D97"/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480000" y="6453000"/>
            <a:ext cx="432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l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l">
                <a:defRPr/>
              </a:pPr>
              <a:t>‹#›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92" r:id="rId3"/>
    <p:sldLayoutId id="2147483768" r:id="rId4"/>
    <p:sldLayoutId id="2147483796" r:id="rId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en.wikipedia.org/wiki/List_of_presidents_of_the_United_States" TargetMode="External"/><Relationship Id="rId4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lickcharts.com/sp500" TargetMode="External"/><Relationship Id="rId5" Type="http://schemas.openxmlformats.org/officeDocument/2006/relationships/hyperlink" Target="https://www.slickcharts.com/nasdaq100" TargetMode="External"/><Relationship Id="rId4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2007: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unsplash.com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566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Version 8.02 'Edouard Albert Roche' (2021-04-18)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70669"/>
            <a:ext cx="1011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into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7EFB9D1-95EC-497A-B688-5E3B35EE28CF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17465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Real-world Use Case #1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 interchange between multiple different databases</a:t>
            </a:r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</a:t>
            </a:r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80" y="2737631"/>
            <a:ext cx="1440000" cy="4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37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1196720"/>
            <a:ext cx="1872000" cy="511228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Real-world Use Case #2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Heterogeneous data integration from branch offices worldwide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4868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3404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1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Europe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1489028"/>
            <a:ext cx="1800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41245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0605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2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Europe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Zylinder 14">
            <a:extLst>
              <a:ext uri="{FF2B5EF4-FFF2-40B4-BE49-F238E27FC236}">
                <a16:creationId xmlns:a16="http://schemas.microsoft.com/office/drawing/2014/main" id="{515BF5DD-588A-4E19-B666-DB872FA73883}"/>
              </a:ext>
            </a:extLst>
          </p:cNvPr>
          <p:cNvSpPr/>
          <p:nvPr/>
        </p:nvSpPr>
        <p:spPr>
          <a:xfrm>
            <a:off x="1487488" y="213253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>
            <a:off x="2063552" y="220454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278060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3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America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285261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>
            <a:off x="2063552" y="292462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50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4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" name="Zylinder 20">
            <a:extLst>
              <a:ext uri="{FF2B5EF4-FFF2-40B4-BE49-F238E27FC236}">
                <a16:creationId xmlns:a16="http://schemas.microsoft.com/office/drawing/2014/main" id="{C4C5F388-831D-49B7-996E-9C4437A31D5C}"/>
              </a:ext>
            </a:extLst>
          </p:cNvPr>
          <p:cNvSpPr/>
          <p:nvPr/>
        </p:nvSpPr>
        <p:spPr>
          <a:xfrm>
            <a:off x="1487488" y="357269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>
            <a:off x="2063552" y="364470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429277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5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</p:cNvCxnSpPr>
          <p:nvPr/>
        </p:nvCxnSpPr>
        <p:spPr>
          <a:xfrm>
            <a:off x="2063552" y="443679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4364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01285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6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</p:cNvCxnSpPr>
          <p:nvPr/>
        </p:nvCxnSpPr>
        <p:spPr>
          <a:xfrm>
            <a:off x="2063552" y="515687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3404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A54A9F4-CB9B-4445-836D-F7A54BE2A0CD}"/>
              </a:ext>
            </a:extLst>
          </p:cNvPr>
          <p:cNvCxnSpPr>
            <a:cxnSpLocks/>
          </p:cNvCxnSpPr>
          <p:nvPr/>
        </p:nvCxnSpPr>
        <p:spPr>
          <a:xfrm flipV="1">
            <a:off x="3071664" y="1484464"/>
            <a:ext cx="0" cy="3672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412456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06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132688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1844504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56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278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068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292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278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4" y="2852688"/>
            <a:ext cx="410623" cy="332683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259881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all Demand Files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the different sites originate from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026987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First Clean-Ups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278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Product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28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50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3788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364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50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4" y="3572688"/>
            <a:ext cx="410623" cy="332683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50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22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292688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292688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4366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00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180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494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472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4940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08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494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566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44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580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5588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566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5588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2924688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3644688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012688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5768796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5732936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08000" y="5660927"/>
            <a:ext cx="2664296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regions manage their data in different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systems or manually with Excel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than 20 different files !</a:t>
            </a:r>
          </a:p>
        </p:txBody>
      </p:sp>
      <p:sp>
        <p:nvSpPr>
          <p:cNvPr id="121" name="Flussdiagramm: Zentralspeicher 120">
            <a:extLst>
              <a:ext uri="{FF2B5EF4-FFF2-40B4-BE49-F238E27FC236}">
                <a16:creationId xmlns:a16="http://schemas.microsoft.com/office/drawing/2014/main" id="{8613B740-7362-4085-86FF-EDC4871F3AAC}"/>
              </a:ext>
            </a:extLst>
          </p:cNvPr>
          <p:cNvSpPr/>
          <p:nvPr/>
        </p:nvSpPr>
        <p:spPr>
          <a:xfrm>
            <a:off x="1488000" y="5084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01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357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285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573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024000" y="2060704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rgbClr val="2850A0"/>
                </a:solidFill>
              </a:rPr>
              <a:t>revolving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b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the user and the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5952000" y="2060704"/>
            <a:ext cx="266400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037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700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700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Real-world Use Case #3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Enriched Business Intelligence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>
            <a:normAutofit fontScale="62500" lnSpcReduction="20000"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1844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590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052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1880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772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348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373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052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780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2852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737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708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284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716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3788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3788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3932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572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4868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220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4796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4940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4940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156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780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572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3860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3964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3894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2929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140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3788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140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3993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4868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017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772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556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1844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1916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1916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060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348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636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492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708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140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428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500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492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356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724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Ouput</a:t>
            </a:r>
            <a:r>
              <a:rPr lang="en-US" sz="1200" b="1" dirty="0">
                <a:solidFill>
                  <a:schemeClr val="tx1"/>
                </a:solidFill>
              </a:rPr>
              <a:t>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3932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4796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5949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556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556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2852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644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4940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284963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B4P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7EFB9D1-95EC-497A-B688-5E3B35EE28CF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28768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B4P: The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Key Benefits of a Low-Code Language Approach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Simple </a:t>
            </a:r>
            <a:r>
              <a:rPr lang="en-US" sz="1400" dirty="0"/>
              <a:t>procedural language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Very easy to read and understand</a:t>
            </a:r>
            <a:r>
              <a:rPr lang="en-US" sz="1400" dirty="0"/>
              <a:t> the code, therefore very easy to learn programming.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Powerful language semantics </a:t>
            </a:r>
            <a:r>
              <a:rPr lang="en-US" sz="1400" b="1" dirty="0">
                <a:solidFill>
                  <a:srgbClr val="003399"/>
                </a:solidFill>
              </a:rPr>
              <a:t>keeps your program short to solve the problem</a:t>
            </a:r>
            <a:r>
              <a:rPr lang="en-US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Very quickly</a:t>
            </a:r>
            <a:r>
              <a:rPr lang="en-US" sz="1400" dirty="0"/>
              <a:t> to get your code running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Be natural</a:t>
            </a:r>
            <a:r>
              <a:rPr lang="en-US" sz="1400" dirty="0"/>
              <a:t> and less cryptic. Giver your variables, tables, functions, etc. natural names (spaces are allowed !)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Tables</a:t>
            </a:r>
            <a:r>
              <a:rPr lang="en-US" sz="1400" dirty="0"/>
              <a:t> of any size are one of the main data storage models and </a:t>
            </a:r>
            <a:r>
              <a:rPr lang="en-US" sz="1400" dirty="0" err="1"/>
              <a:t>B4P</a:t>
            </a:r>
            <a:r>
              <a:rPr lang="en-US" sz="1400" dirty="0"/>
              <a:t> is optimized for this.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No programming bureaucracy</a:t>
            </a:r>
            <a:r>
              <a:rPr lang="en-US" sz="1400" dirty="0"/>
              <a:t> such as type definitions, declaring all the variables and doing memory management on your own.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Significantly less need for fine grained programming like formulating loops, using variables, coding detailed algorithms,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B4P</a:t>
            </a:r>
            <a:r>
              <a:rPr lang="en-US" sz="1400" dirty="0"/>
              <a:t> understands data formats such as </a:t>
            </a:r>
            <a:r>
              <a:rPr lang="en-US" sz="1400" b="1" dirty="0">
                <a:solidFill>
                  <a:srgbClr val="003399"/>
                </a:solidFill>
              </a:rPr>
              <a:t>Excel, HTML, XML, JSON, CSV</a:t>
            </a:r>
            <a:r>
              <a:rPr lang="en-US" sz="1400" dirty="0"/>
              <a:t>, etc. to retrieve data from Excel, database</a:t>
            </a:r>
            <a:br>
              <a:rPr lang="en-US" sz="1400" dirty="0"/>
            </a:br>
            <a:r>
              <a:rPr lang="en-US" sz="1400" dirty="0"/>
              <a:t>and the Internet directly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The execution engine and all library files are </a:t>
            </a:r>
            <a:r>
              <a:rPr lang="en-US" sz="1400" b="1" dirty="0">
                <a:solidFill>
                  <a:srgbClr val="003399"/>
                </a:solidFill>
              </a:rPr>
              <a:t>very light-weight and lean</a:t>
            </a:r>
            <a:r>
              <a:rPr lang="en-US" sz="1400" dirty="0"/>
              <a:t>, very robust and start quickly.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High focus on </a:t>
            </a:r>
            <a:r>
              <a:rPr lang="en-US" sz="1400" b="1" dirty="0">
                <a:solidFill>
                  <a:srgbClr val="003399"/>
                </a:solidFill>
              </a:rPr>
              <a:t>cross-platform portability </a:t>
            </a:r>
            <a:r>
              <a:rPr lang="en-US" sz="1400" dirty="0"/>
              <a:t>(Windows, Linux, MacOS, etc.), enabling to run the same code on different platforms.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B4P output files for </a:t>
            </a:r>
            <a:r>
              <a:rPr lang="en-US" sz="1400" b="1" dirty="0">
                <a:solidFill>
                  <a:srgbClr val="003399"/>
                </a:solidFill>
              </a:rPr>
              <a:t>Excel with style and formatting</a:t>
            </a:r>
            <a:r>
              <a:rPr lang="en-US" sz="1400" dirty="0"/>
              <a:t> like colors, row widths,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</a:t>
            </a:r>
            <a:r>
              <a:rPr lang="en-US" sz="1400" b="1" dirty="0" err="1">
                <a:solidFill>
                  <a:srgbClr val="003399"/>
                </a:solidFill>
              </a:rPr>
              <a:t>B4P</a:t>
            </a:r>
            <a:r>
              <a:rPr lang="en-US" sz="1400" b="1" dirty="0">
                <a:solidFill>
                  <a:srgbClr val="003399"/>
                </a:solidFill>
              </a:rPr>
              <a:t> function library </a:t>
            </a:r>
            <a:r>
              <a:rPr lang="en-US" sz="1400" dirty="0"/>
              <a:t>with ca </a:t>
            </a:r>
            <a:r>
              <a:rPr lang="en-US" sz="1400" b="1" dirty="0">
                <a:solidFill>
                  <a:srgbClr val="003399"/>
                </a:solidFill>
              </a:rPr>
              <a:t>800 functions</a:t>
            </a:r>
            <a:r>
              <a:rPr lang="en-US" sz="1400" dirty="0"/>
              <a:t>, including 200 functions for processing tables, and growing.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479376" y="5589240"/>
            <a:ext cx="11232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The language allows you to express yourself easily in plain English to solve the problem.  Focus on the </a:t>
            </a:r>
            <a:r>
              <a:rPr lang="en-US" sz="1400" b="1" i="1" dirty="0">
                <a:solidFill>
                  <a:schemeClr val="bg1"/>
                </a:solidFill>
              </a:rPr>
              <a:t>what</a:t>
            </a:r>
            <a:r>
              <a:rPr lang="en-US" sz="1400" b="1" dirty="0">
                <a:solidFill>
                  <a:schemeClr val="bg1"/>
                </a:solidFill>
              </a:rPr>
              <a:t>, not the </a:t>
            </a:r>
            <a:r>
              <a:rPr lang="en-US" sz="1400" b="1" i="1" dirty="0">
                <a:solidFill>
                  <a:schemeClr val="bg1"/>
                </a:solidFill>
              </a:rPr>
              <a:t>how</a:t>
            </a:r>
            <a:r>
              <a:rPr lang="en-US" sz="14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3852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The Language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Language Syntax and Semantics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7" y="1053000"/>
            <a:ext cx="11196980" cy="4896544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Overall language block structure similar to C / C++ / Java.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Full and homogeneous UNICODE support.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Tables and structured variables are the two main data storage mechanisms.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 names, variable names and function names are fully flexible, e.g. multiple words and spaces are allowed.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Full Excel support, including formatting and style.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Variables organized in a dynamic tree, allowing to build up nested arrays and structures.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Load / save sophisticated JSON contents to / from the variable structure using 1 statement.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Code pieces can be passed as function parameters which will be executed multiple time or on a on-demand basis: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Example: 	table process (...),  pick if (...)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Benefit: 	Eliminates need to write loops or other details.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Numerous flexible control flow mechanisms, going beyond the common ones like if, while, for, ...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Cross platform compatibility: Windows / Linux / MacOS: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File names with directory paths are understood and interpreted correctly in other platforms (e.g. Windows vs. Linux).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Your program does not need to be modified to run on a different system.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Powerful parameter set and matrix operations to process big data.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1. </a:t>
            </a:r>
            <a:r>
              <a:rPr lang="en-US" sz="1400" b="1" dirty="0">
                <a:solidFill>
                  <a:srgbClr val="003399"/>
                </a:solidFill>
              </a:rPr>
              <a:t>Use the rich </a:t>
            </a:r>
            <a:r>
              <a:rPr lang="en-US" sz="1400" b="1" dirty="0" err="1">
                <a:solidFill>
                  <a:srgbClr val="003399"/>
                </a:solidFill>
              </a:rPr>
              <a:t>B4P</a:t>
            </a:r>
            <a:r>
              <a:rPr lang="en-US" sz="1400" b="1" dirty="0">
                <a:solidFill>
                  <a:srgbClr val="003399"/>
                </a:solidFill>
              </a:rPr>
              <a:t> function library </a:t>
            </a:r>
            <a:r>
              <a:rPr lang="en-US" sz="1400" dirty="0"/>
              <a:t>to process your big data.  They deliver naked machine performance.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2. </a:t>
            </a:r>
            <a:r>
              <a:rPr lang="en-US" sz="1400" b="1" dirty="0">
                <a:solidFill>
                  <a:srgbClr val="003399"/>
                </a:solidFill>
              </a:rPr>
              <a:t>Use deep operations </a:t>
            </a:r>
            <a:r>
              <a:rPr lang="en-US" sz="1400" dirty="0"/>
              <a:t>(vector and matrix operations) to process large amount of data inside tables and parameter sets.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3. Think how you can formulate your code in a very compact manner without compromising comprehensibility. </a:t>
            </a:r>
            <a:endParaRPr lang="en-US" sz="1400" b="1" dirty="0">
              <a:solidFill>
                <a:srgbClr val="00339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908F5E-979C-4701-8FAD-27FFBC98F24D}"/>
              </a:ext>
            </a:extLst>
          </p:cNvPr>
          <p:cNvSpPr/>
          <p:nvPr/>
        </p:nvSpPr>
        <p:spPr>
          <a:xfrm>
            <a:off x="479376" y="4941000"/>
            <a:ext cx="11232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bg1"/>
                </a:solidFill>
              </a:rPr>
              <a:t>"Think Big" when writing code – and do great things with 5-20 statements</a:t>
            </a:r>
          </a:p>
        </p:txBody>
      </p:sp>
    </p:spTree>
    <p:extLst>
      <p:ext uri="{BB962C8B-B14F-4D97-AF65-F5344CB8AC3E}">
        <p14:creationId xmlns:p14="http://schemas.microsoft.com/office/powerpoint/2010/main" val="2178175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B4P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7EFB9D1-95EC-497A-B688-5E3B35EE28CF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56397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2 Tables: Problem Statement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0" y="1340999"/>
            <a:ext cx="3887999" cy="151371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981000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Membership </a:t>
            </a:r>
            <a:r>
              <a:rPr lang="en-US" sz="1600" b="1" dirty="0" err="1">
                <a:solidFill>
                  <a:schemeClr val="tx1"/>
                </a:solidFill>
              </a:rPr>
              <a:t>List.xlsx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01" y="3141032"/>
            <a:ext cx="2664000" cy="1944201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480000" y="5157000"/>
            <a:ext cx="11232000" cy="93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A new football club should be created after merging two existing sports clubs: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tables of the two clubs are arranged differently and contain different acronyms (e.g. qualification levels)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80000" y="2853000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Membership </a:t>
            </a:r>
            <a:r>
              <a:rPr lang="en-US" sz="1600" b="1" dirty="0" err="1">
                <a:solidFill>
                  <a:schemeClr val="tx1"/>
                </a:solidFill>
              </a:rPr>
              <a:t>List.xlsx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951" y="1269000"/>
            <a:ext cx="4189049" cy="3854953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535584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New Soccer Membership </a:t>
            </a:r>
            <a:r>
              <a:rPr lang="en-US" sz="1600" b="1" dirty="0" err="1">
                <a:solidFill>
                  <a:schemeClr val="tx1"/>
                </a:solidFill>
              </a:rPr>
              <a:t>List.xlsx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22" name="Group 23">
            <a:extLst>
              <a:ext uri="{FF2B5EF4-FFF2-40B4-BE49-F238E27FC236}">
                <a16:creationId xmlns:a16="http://schemas.microsoft.com/office/drawing/2014/main" id="{F85FC763-1FBF-4093-B225-D79F6B9C25B9}"/>
              </a:ext>
            </a:extLst>
          </p:cNvPr>
          <p:cNvGrpSpPr/>
          <p:nvPr/>
        </p:nvGrpSpPr>
        <p:grpSpPr>
          <a:xfrm>
            <a:off x="4872000" y="2349000"/>
            <a:ext cx="1974449" cy="1202399"/>
            <a:chOff x="4625551" y="2005520"/>
            <a:chExt cx="1974449" cy="1202399"/>
          </a:xfrm>
        </p:grpSpPr>
        <p:grpSp>
          <p:nvGrpSpPr>
            <p:cNvPr id="23" name="Gruppieren 8">
              <a:extLst>
                <a:ext uri="{FF2B5EF4-FFF2-40B4-BE49-F238E27FC236}">
                  <a16:creationId xmlns:a16="http://schemas.microsoft.com/office/drawing/2014/main" id="{7E7518FD-2037-4177-8A1B-2672B250FEFD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0" name="B4P">
                <a:extLst>
                  <a:ext uri="{FF2B5EF4-FFF2-40B4-BE49-F238E27FC236}">
                    <a16:creationId xmlns:a16="http://schemas.microsoft.com/office/drawing/2014/main" id="{C7CDC852-DED3-4E07-A896-6A52F9858254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1" name="Triangle">
                <a:extLst>
                  <a:ext uri="{FF2B5EF4-FFF2-40B4-BE49-F238E27FC236}">
                    <a16:creationId xmlns:a16="http://schemas.microsoft.com/office/drawing/2014/main" id="{263946F8-732A-42EF-B1ED-1DD303732237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4" name="Gruppieren 20">
              <a:extLst>
                <a:ext uri="{FF2B5EF4-FFF2-40B4-BE49-F238E27FC236}">
                  <a16:creationId xmlns:a16="http://schemas.microsoft.com/office/drawing/2014/main" id="{1CB3CAFA-3ED1-4FBC-8C86-0847DEF50AD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27" name="Rechteck: abgerundete Ecken 14">
                <a:extLst>
                  <a:ext uri="{FF2B5EF4-FFF2-40B4-BE49-F238E27FC236}">
                    <a16:creationId xmlns:a16="http://schemas.microsoft.com/office/drawing/2014/main" id="{6813E270-1208-48E6-BB2F-17F6236B1029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B4P">
                <a:extLst>
                  <a:ext uri="{FF2B5EF4-FFF2-40B4-BE49-F238E27FC236}">
                    <a16:creationId xmlns:a16="http://schemas.microsoft.com/office/drawing/2014/main" id="{82628F3A-6863-48A1-8375-17D016BFDA9D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29" name="Triangle">
                <a:extLst>
                  <a:ext uri="{FF2B5EF4-FFF2-40B4-BE49-F238E27FC236}">
                    <a16:creationId xmlns:a16="http://schemas.microsoft.com/office/drawing/2014/main" id="{B26EC17E-5703-4D61-9C43-C8FD3CE3AEC0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25" name="Right Arrow 26">
              <a:extLst>
                <a:ext uri="{FF2B5EF4-FFF2-40B4-BE49-F238E27FC236}">
                  <a16:creationId xmlns:a16="http://schemas.microsoft.com/office/drawing/2014/main" id="{E6F73B7B-F7C1-4292-B82E-C1187251FC43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Right Arrow 27">
              <a:extLst>
                <a:ext uri="{FF2B5EF4-FFF2-40B4-BE49-F238E27FC236}">
                  <a16:creationId xmlns:a16="http://schemas.microsoft.com/office/drawing/2014/main" id="{397EF856-B881-405F-B43F-838C56034E2E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Example: Low-code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 statements:  load, clean, align semantics, merge, and save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1269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1269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Multiple words </a:t>
            </a:r>
            <a:r>
              <a:rPr lang="en-US" sz="1200" dirty="0">
                <a:solidFill>
                  <a:schemeClr val="tx1"/>
                </a:solidFill>
              </a:rPr>
              <a:t>for functions, variables, table names, header names, allow for readability and naming flexibility 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58D28B3-C356-4D7C-851C-D2E6177B4D65}"/>
              </a:ext>
            </a:extLst>
          </p:cNvPr>
          <p:cNvSpPr/>
          <p:nvPr/>
        </p:nvSpPr>
        <p:spPr>
          <a:xfrm>
            <a:off x="480000" y="314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One statement merges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two tables </a:t>
            </a:r>
            <a:r>
              <a:rPr lang="en-US" sz="1200" dirty="0">
                <a:solidFill>
                  <a:schemeClr val="tx1"/>
                </a:solidFill>
              </a:rPr>
              <a:t>as specified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1F06EFC-F3B4-4555-9C57-832F74477450}"/>
              </a:ext>
            </a:extLst>
          </p:cNvPr>
          <p:cNvCxnSpPr>
            <a:cxnSpLocks/>
          </p:cNvCxnSpPr>
          <p:nvPr/>
        </p:nvCxnSpPr>
        <p:spPr>
          <a:xfrm>
            <a:off x="2712000" y="321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2565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No loops.  </a:t>
            </a:r>
            <a:r>
              <a:rPr lang="en-US" sz="1200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apply for whole tables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4AB2537-D0DA-4312-A9A7-84C91932201A}"/>
              </a:ext>
            </a:extLst>
          </p:cNvPr>
          <p:cNvSpPr/>
          <p:nvPr/>
        </p:nvSpPr>
        <p:spPr>
          <a:xfrm>
            <a:off x="480000" y="1989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Excel file loaded </a:t>
            </a:r>
            <a:r>
              <a:rPr lang="en-US" sz="1200" dirty="0">
                <a:solidFill>
                  <a:schemeClr val="tx1"/>
                </a:solidFill>
              </a:rPr>
              <a:t>with</a:t>
            </a:r>
          </a:p>
          <a:p>
            <a:r>
              <a:rPr lang="en-US" sz="1200" dirty="0">
                <a:solidFill>
                  <a:schemeClr val="tx1"/>
                </a:solidFill>
              </a:rPr>
              <a:t>a single simple statement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3716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393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1989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{Last Name,First Name},{Level,Town},append," or "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F2DEA26-27EB-435C-AED6-B912F07E4AE7}"/>
              </a:ext>
            </a:extLst>
          </p:cNvPr>
          <p:cNvCxnSpPr>
            <a:cxnSpLocks/>
          </p:cNvCxnSpPr>
          <p:nvPr/>
        </p:nvCxnSpPr>
        <p:spPr>
          <a:xfrm>
            <a:off x="2712000" y="213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1773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6EBCAB0-7C86-400F-B010-F603DAABF952}"/>
              </a:ext>
            </a:extLst>
          </p:cNvPr>
          <p:cNvCxnSpPr>
            <a:cxnSpLocks/>
          </p:cNvCxnSpPr>
          <p:nvPr/>
        </p:nvCxnSpPr>
        <p:spPr>
          <a:xfrm>
            <a:off x="6600000" y="1773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972A197-CE58-407B-B778-14E3B654EE8A}"/>
              </a:ext>
            </a:extLst>
          </p:cNvPr>
          <p:cNvCxnSpPr>
            <a:cxnSpLocks/>
          </p:cNvCxnSpPr>
          <p:nvPr/>
        </p:nvCxnSpPr>
        <p:spPr>
          <a:xfrm>
            <a:off x="9552000" y="1773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2781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358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Overview:  Integration and Analytics Engine</a:t>
            </a:r>
            <a:endParaRPr lang="de-CH" dirty="0">
              <a:solidFill>
                <a:srgbClr val="2850A0"/>
              </a:solidFill>
            </a:endParaRP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54BAC365-DBEA-C646-88D9-C5697AC32957}"/>
              </a:ext>
            </a:extLst>
          </p:cNvPr>
          <p:cNvSpPr/>
          <p:nvPr/>
        </p:nvSpPr>
        <p:spPr>
          <a:xfrm rot="10800000">
            <a:off x="7250022" y="2228648"/>
            <a:ext cx="1769435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20" name="Triangle">
            <a:extLst>
              <a:ext uri="{FF2B5EF4-FFF2-40B4-BE49-F238E27FC236}">
                <a16:creationId xmlns:a16="http://schemas.microsoft.com/office/drawing/2014/main" id="{D1504E2D-671C-BA47-B106-52A871113DC9}"/>
              </a:ext>
            </a:extLst>
          </p:cNvPr>
          <p:cNvSpPr/>
          <p:nvPr/>
        </p:nvSpPr>
        <p:spPr>
          <a:xfrm rot="10800000">
            <a:off x="5423803" y="3307979"/>
            <a:ext cx="1828396" cy="9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21" name="Triangle">
            <a:extLst>
              <a:ext uri="{FF2B5EF4-FFF2-40B4-BE49-F238E27FC236}">
                <a16:creationId xmlns:a16="http://schemas.microsoft.com/office/drawing/2014/main" id="{5622398D-9E4A-5845-99D7-85DCE2F199D2}"/>
              </a:ext>
            </a:extLst>
          </p:cNvPr>
          <p:cNvSpPr/>
          <p:nvPr/>
        </p:nvSpPr>
        <p:spPr>
          <a:xfrm flipH="1">
            <a:off x="5298083" y="2216641"/>
            <a:ext cx="1954116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22" name="TextBox 36">
            <a:extLst>
              <a:ext uri="{FF2B5EF4-FFF2-40B4-BE49-F238E27FC236}">
                <a16:creationId xmlns:a16="http://schemas.microsoft.com/office/drawing/2014/main" id="{471AF56E-4FFB-8541-B59E-EA32E31C410A}"/>
              </a:ext>
            </a:extLst>
          </p:cNvPr>
          <p:cNvSpPr txBox="1"/>
          <p:nvPr/>
        </p:nvSpPr>
        <p:spPr>
          <a:xfrm>
            <a:off x="1547946" y="1341000"/>
            <a:ext cx="2234733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t>Multiple complex 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t>data sources</a:t>
            </a: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3D53435D-E159-5A45-BC95-E5FE0FDF3B3D}"/>
              </a:ext>
            </a:extLst>
          </p:cNvPr>
          <p:cNvSpPr txBox="1"/>
          <p:nvPr/>
        </p:nvSpPr>
        <p:spPr>
          <a:xfrm>
            <a:off x="7091423" y="1341000"/>
            <a:ext cx="2055243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t>Integrated analysis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t>in seconds</a:t>
            </a:r>
          </a:p>
        </p:txBody>
      </p:sp>
      <p:sp>
        <p:nvSpPr>
          <p:cNvPr id="124" name="TextBox 36">
            <a:extLst>
              <a:ext uri="{FF2B5EF4-FFF2-40B4-BE49-F238E27FC236}">
                <a16:creationId xmlns:a16="http://schemas.microsoft.com/office/drawing/2014/main" id="{86688CC1-A4A9-D746-AC6B-4CF10B25A876}"/>
              </a:ext>
            </a:extLst>
          </p:cNvPr>
          <p:cNvSpPr txBox="1"/>
          <p:nvPr/>
        </p:nvSpPr>
        <p:spPr>
          <a:xfrm>
            <a:off x="4319685" y="1341000"/>
            <a:ext cx="2234733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2850B4"/>
                </a:solidFill>
              </a:defRPr>
            </a:pPr>
            <a:r>
              <a:rPr sz="1500"/>
              <a:t>B4P</a:t>
            </a:r>
            <a:r>
              <a:t> data integration and analytics engine</a:t>
            </a:r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3B7622A3-8DF5-CB40-89FE-0BB2445D1D30}"/>
              </a:ext>
            </a:extLst>
          </p:cNvPr>
          <p:cNvSpPr txBox="1"/>
          <p:nvPr/>
        </p:nvSpPr>
        <p:spPr>
          <a:xfrm>
            <a:off x="3784461" y="5715176"/>
            <a:ext cx="97915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sz="1000" dirty="0"/>
              <a:t>data files</a:t>
            </a:r>
          </a:p>
        </p:txBody>
      </p:sp>
      <p:sp>
        <p:nvSpPr>
          <p:cNvPr id="126" name="TextBox 36">
            <a:extLst>
              <a:ext uri="{FF2B5EF4-FFF2-40B4-BE49-F238E27FC236}">
                <a16:creationId xmlns:a16="http://schemas.microsoft.com/office/drawing/2014/main" id="{51EC99A9-E88C-0941-A7B4-85241C829BF2}"/>
              </a:ext>
            </a:extLst>
          </p:cNvPr>
          <p:cNvSpPr txBox="1"/>
          <p:nvPr/>
        </p:nvSpPr>
        <p:spPr>
          <a:xfrm>
            <a:off x="4792461" y="5909698"/>
            <a:ext cx="37277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sz="1000" dirty="0"/>
              <a:t>Database exports (Salesforce, Oracle, SAP,  </a:t>
            </a:r>
            <a:r>
              <a:rPr lang="en-US" sz="1000" dirty="0" err="1"/>
              <a:t>Filemaker</a:t>
            </a:r>
            <a:r>
              <a:rPr sz="1000" dirty="0"/>
              <a:t>,</a:t>
            </a:r>
            <a:r>
              <a:rPr lang="en-US" sz="1000" dirty="0"/>
              <a:t> et al</a:t>
            </a:r>
            <a:r>
              <a:rPr sz="1000" dirty="0"/>
              <a:t>)</a:t>
            </a:r>
          </a:p>
        </p:txBody>
      </p:sp>
      <p:sp>
        <p:nvSpPr>
          <p:cNvPr id="127" name="TextBox 49">
            <a:extLst>
              <a:ext uri="{FF2B5EF4-FFF2-40B4-BE49-F238E27FC236}">
                <a16:creationId xmlns:a16="http://schemas.microsoft.com/office/drawing/2014/main" id="{EF3CBDCF-51A7-A947-88AD-0893A0B99556}"/>
              </a:ext>
            </a:extLst>
          </p:cNvPr>
          <p:cNvSpPr txBox="1"/>
          <p:nvPr/>
        </p:nvSpPr>
        <p:spPr>
          <a:xfrm>
            <a:off x="4792461" y="6104218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sz="1000" dirty="0"/>
              <a:t>Internet sources of structured data (websites, web services)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3615CF37-596B-8840-98B5-292881859848}"/>
              </a:ext>
            </a:extLst>
          </p:cNvPr>
          <p:cNvSpPr txBox="1"/>
          <p:nvPr/>
        </p:nvSpPr>
        <p:spPr>
          <a:xfrm>
            <a:off x="4792461" y="6298740"/>
            <a:ext cx="3240000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sz="1000" dirty="0"/>
              <a:t>Statistical (R, SAS, SPSS, Stata), PDF (via Tabula)</a:t>
            </a:r>
          </a:p>
        </p:txBody>
      </p:sp>
      <p:sp>
        <p:nvSpPr>
          <p:cNvPr id="129" name="Rectangle">
            <a:extLst>
              <a:ext uri="{FF2B5EF4-FFF2-40B4-BE49-F238E27FC236}">
                <a16:creationId xmlns:a16="http://schemas.microsoft.com/office/drawing/2014/main" id="{A75C5200-134D-404E-AACD-C18AEEB628A2}"/>
              </a:ext>
            </a:extLst>
          </p:cNvPr>
          <p:cNvSpPr/>
          <p:nvPr/>
        </p:nvSpPr>
        <p:spPr>
          <a:xfrm>
            <a:off x="5951305" y="4454858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0" name="Rectangle">
            <a:extLst>
              <a:ext uri="{FF2B5EF4-FFF2-40B4-BE49-F238E27FC236}">
                <a16:creationId xmlns:a16="http://schemas.microsoft.com/office/drawing/2014/main" id="{5B17369B-8D1A-1549-8D70-265585C0D53C}"/>
              </a:ext>
            </a:extLst>
          </p:cNvPr>
          <p:cNvSpPr/>
          <p:nvPr/>
        </p:nvSpPr>
        <p:spPr>
          <a:xfrm>
            <a:off x="5991888" y="4498831"/>
            <a:ext cx="275796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1" name="Triangle">
            <a:extLst>
              <a:ext uri="{FF2B5EF4-FFF2-40B4-BE49-F238E27FC236}">
                <a16:creationId xmlns:a16="http://schemas.microsoft.com/office/drawing/2014/main" id="{8AA2BAE0-4F73-5C47-A0AA-FCD80D21C2F9}"/>
              </a:ext>
            </a:extLst>
          </p:cNvPr>
          <p:cNvSpPr/>
          <p:nvPr/>
        </p:nvSpPr>
        <p:spPr>
          <a:xfrm>
            <a:off x="3499954" y="2303704"/>
            <a:ext cx="1769434" cy="98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2" name="Triangle">
            <a:extLst>
              <a:ext uri="{FF2B5EF4-FFF2-40B4-BE49-F238E27FC236}">
                <a16:creationId xmlns:a16="http://schemas.microsoft.com/office/drawing/2014/main" id="{913B95A0-F60E-6745-9D46-A0B68918CD50}"/>
              </a:ext>
            </a:extLst>
          </p:cNvPr>
          <p:cNvSpPr/>
          <p:nvPr/>
        </p:nvSpPr>
        <p:spPr>
          <a:xfrm rot="10800000" flipH="1">
            <a:off x="3499954" y="3280398"/>
            <a:ext cx="1891100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3" name="Rectangle">
            <a:extLst>
              <a:ext uri="{FF2B5EF4-FFF2-40B4-BE49-F238E27FC236}">
                <a16:creationId xmlns:a16="http://schemas.microsoft.com/office/drawing/2014/main" id="{9FB025A3-E73A-4A43-B164-7ECD5D92394A}"/>
              </a:ext>
            </a:extLst>
          </p:cNvPr>
          <p:cNvSpPr/>
          <p:nvPr/>
        </p:nvSpPr>
        <p:spPr>
          <a:xfrm>
            <a:off x="1664757" y="2286707"/>
            <a:ext cx="1828396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4" name="Rounded Rectangle">
            <a:extLst>
              <a:ext uri="{FF2B5EF4-FFF2-40B4-BE49-F238E27FC236}">
                <a16:creationId xmlns:a16="http://schemas.microsoft.com/office/drawing/2014/main" id="{93E5775C-163B-7F4B-BB46-404B1E75771E}"/>
              </a:ext>
            </a:extLst>
          </p:cNvPr>
          <p:cNvSpPr/>
          <p:nvPr/>
        </p:nvSpPr>
        <p:spPr>
          <a:xfrm>
            <a:off x="4210554" y="2566604"/>
            <a:ext cx="2633112" cy="1385649"/>
          </a:xfrm>
          <a:prstGeom prst="roundRect">
            <a:avLst>
              <a:gd name="adj" fmla="val 13748"/>
            </a:avLst>
          </a:prstGeom>
          <a:gradFill>
            <a:gsLst>
              <a:gs pos="0">
                <a:srgbClr val="1E2D78"/>
              </a:gs>
              <a:gs pos="100000">
                <a:srgbClr val="3C5AB4"/>
              </a:gs>
            </a:gsLst>
            <a:lin ang="5400000"/>
          </a:gradFill>
          <a:ln w="12700">
            <a:miter lim="400000"/>
          </a:ln>
          <a:effectLst>
            <a:outerShdw blurRad="38100" dist="78217" dir="12543089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>
              <a:defRPr>
                <a:solidFill>
                  <a:srgbClr val="2D5AB4"/>
                </a:solidFill>
              </a:defRPr>
            </a:pPr>
            <a:endParaRPr/>
          </a:p>
        </p:txBody>
      </p:sp>
      <p:sp>
        <p:nvSpPr>
          <p:cNvPr id="135" name="TextBox 36">
            <a:extLst>
              <a:ext uri="{FF2B5EF4-FFF2-40B4-BE49-F238E27FC236}">
                <a16:creationId xmlns:a16="http://schemas.microsoft.com/office/drawing/2014/main" id="{75793615-E0A4-E840-A8CD-612161259C0B}"/>
              </a:ext>
            </a:extLst>
          </p:cNvPr>
          <p:cNvSpPr txBox="1"/>
          <p:nvPr/>
        </p:nvSpPr>
        <p:spPr>
          <a:xfrm>
            <a:off x="1866065" y="3400185"/>
            <a:ext cx="924383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databases</a:t>
            </a:r>
          </a:p>
        </p:txBody>
      </p:sp>
      <p:sp>
        <p:nvSpPr>
          <p:cNvPr id="136" name="TextBox 37">
            <a:extLst>
              <a:ext uri="{FF2B5EF4-FFF2-40B4-BE49-F238E27FC236}">
                <a16:creationId xmlns:a16="http://schemas.microsoft.com/office/drawing/2014/main" id="{1C06A0AF-E58D-2049-BB3D-E6D1CE911212}"/>
              </a:ext>
            </a:extLst>
          </p:cNvPr>
          <p:cNvSpPr txBox="1"/>
          <p:nvPr/>
        </p:nvSpPr>
        <p:spPr>
          <a:xfrm>
            <a:off x="1900699" y="2417224"/>
            <a:ext cx="843410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data files</a:t>
            </a:r>
          </a:p>
        </p:txBody>
      </p:sp>
      <p:sp>
        <p:nvSpPr>
          <p:cNvPr id="137" name="TextBox 49">
            <a:extLst>
              <a:ext uri="{FF2B5EF4-FFF2-40B4-BE49-F238E27FC236}">
                <a16:creationId xmlns:a16="http://schemas.microsoft.com/office/drawing/2014/main" id="{E8B5CB61-6EF3-1742-993D-C4DB7BB4DED8}"/>
              </a:ext>
            </a:extLst>
          </p:cNvPr>
          <p:cNvSpPr txBox="1"/>
          <p:nvPr/>
        </p:nvSpPr>
        <p:spPr>
          <a:xfrm>
            <a:off x="1899044" y="3905879"/>
            <a:ext cx="85842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web data</a:t>
            </a:r>
          </a:p>
        </p:txBody>
      </p:sp>
      <p:sp>
        <p:nvSpPr>
          <p:cNvPr id="138" name="TextBox 36">
            <a:extLst>
              <a:ext uri="{FF2B5EF4-FFF2-40B4-BE49-F238E27FC236}">
                <a16:creationId xmlns:a16="http://schemas.microsoft.com/office/drawing/2014/main" id="{0FAC4719-114B-A849-9082-4C2A87C4444C}"/>
              </a:ext>
            </a:extLst>
          </p:cNvPr>
          <p:cNvSpPr txBox="1"/>
          <p:nvPr/>
        </p:nvSpPr>
        <p:spPr>
          <a:xfrm>
            <a:off x="5619222" y="4922491"/>
            <a:ext cx="109236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sz="1100"/>
              <a:t>batch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sz="1100"/>
              <a:t>programs</a:t>
            </a:r>
          </a:p>
        </p:txBody>
      </p:sp>
      <p:sp>
        <p:nvSpPr>
          <p:cNvPr id="139" name="TextBox 36">
            <a:extLst>
              <a:ext uri="{FF2B5EF4-FFF2-40B4-BE49-F238E27FC236}">
                <a16:creationId xmlns:a16="http://schemas.microsoft.com/office/drawing/2014/main" id="{651EA029-0358-4B45-A284-EA47DBAE018E}"/>
              </a:ext>
            </a:extLst>
          </p:cNvPr>
          <p:cNvSpPr txBox="1"/>
          <p:nvPr/>
        </p:nvSpPr>
        <p:spPr>
          <a:xfrm>
            <a:off x="4307955" y="4933377"/>
            <a:ext cx="1092360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sz="1100" dirty="0"/>
              <a:t>interactive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sz="1100" dirty="0"/>
              <a:t>processing</a:t>
            </a:r>
          </a:p>
        </p:txBody>
      </p:sp>
      <p:grpSp>
        <p:nvGrpSpPr>
          <p:cNvPr id="140" name="Group">
            <a:extLst>
              <a:ext uri="{FF2B5EF4-FFF2-40B4-BE49-F238E27FC236}">
                <a16:creationId xmlns:a16="http://schemas.microsoft.com/office/drawing/2014/main" id="{689E4E69-8CE2-E140-B49A-E219F0D8F976}"/>
              </a:ext>
            </a:extLst>
          </p:cNvPr>
          <p:cNvGrpSpPr/>
          <p:nvPr/>
        </p:nvGrpSpPr>
        <p:grpSpPr>
          <a:xfrm>
            <a:off x="3216351" y="2377068"/>
            <a:ext cx="288496" cy="329374"/>
            <a:chOff x="0" y="0"/>
            <a:chExt cx="288494" cy="329373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4D06E08E-50D4-F146-B5C9-B57C20C3A9F1}"/>
                </a:ext>
              </a:extLst>
            </p:cNvPr>
            <p:cNvSpPr/>
            <p:nvPr/>
          </p:nvSpPr>
          <p:spPr>
            <a:xfrm>
              <a:off x="0" y="0"/>
              <a:ext cx="175088" cy="25665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599442C6-2809-A046-A691-8763D8F29A87}"/>
                </a:ext>
              </a:extLst>
            </p:cNvPr>
            <p:cNvSpPr/>
            <p:nvPr/>
          </p:nvSpPr>
          <p:spPr>
            <a:xfrm>
              <a:off x="52341" y="36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7BEA43E4-7386-DB40-A681-C7B36FAF9DA6}"/>
                </a:ext>
              </a:extLst>
            </p:cNvPr>
            <p:cNvSpPr/>
            <p:nvPr/>
          </p:nvSpPr>
          <p:spPr>
            <a:xfrm>
              <a:off x="113406" y="72723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44" name="Computer">
            <a:extLst>
              <a:ext uri="{FF2B5EF4-FFF2-40B4-BE49-F238E27FC236}">
                <a16:creationId xmlns:a16="http://schemas.microsoft.com/office/drawing/2014/main" id="{C0E20362-34B5-F246-BF96-441DA93BC92C}"/>
              </a:ext>
            </a:extLst>
          </p:cNvPr>
          <p:cNvSpPr/>
          <p:nvPr/>
        </p:nvSpPr>
        <p:spPr>
          <a:xfrm>
            <a:off x="4576032" y="4464488"/>
            <a:ext cx="535181" cy="43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45" name="World">
            <a:extLst>
              <a:ext uri="{FF2B5EF4-FFF2-40B4-BE49-F238E27FC236}">
                <a16:creationId xmlns:a16="http://schemas.microsoft.com/office/drawing/2014/main" id="{2B91FD41-34B0-E148-87B0-2A3E0556F0B8}"/>
              </a:ext>
            </a:extLst>
          </p:cNvPr>
          <p:cNvSpPr/>
          <p:nvPr/>
        </p:nvSpPr>
        <p:spPr>
          <a:xfrm>
            <a:off x="3224584" y="3900397"/>
            <a:ext cx="272029" cy="272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6350">
            <a:solidFill>
              <a:srgbClr val="535353"/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46" name="Line">
            <a:extLst>
              <a:ext uri="{FF2B5EF4-FFF2-40B4-BE49-F238E27FC236}">
                <a16:creationId xmlns:a16="http://schemas.microsoft.com/office/drawing/2014/main" id="{A1D7CA1A-3135-FA4D-83FA-3E205D5DAD12}"/>
              </a:ext>
            </a:extLst>
          </p:cNvPr>
          <p:cNvSpPr/>
          <p:nvPr/>
        </p:nvSpPr>
        <p:spPr>
          <a:xfrm>
            <a:off x="4843622" y="3948452"/>
            <a:ext cx="1" cy="492024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47" name="Line">
            <a:extLst>
              <a:ext uri="{FF2B5EF4-FFF2-40B4-BE49-F238E27FC236}">
                <a16:creationId xmlns:a16="http://schemas.microsoft.com/office/drawing/2014/main" id="{86439D4E-24FA-8647-AE3A-E80ABE75783D}"/>
              </a:ext>
            </a:extLst>
          </p:cNvPr>
          <p:cNvSpPr/>
          <p:nvPr/>
        </p:nvSpPr>
        <p:spPr>
          <a:xfrm flipV="1">
            <a:off x="6104386" y="3950352"/>
            <a:ext cx="1" cy="450932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48" name="Rectangle">
            <a:extLst>
              <a:ext uri="{FF2B5EF4-FFF2-40B4-BE49-F238E27FC236}">
                <a16:creationId xmlns:a16="http://schemas.microsoft.com/office/drawing/2014/main" id="{C38C4314-39CF-AA47-A0EC-BCE1C0D04F85}"/>
              </a:ext>
            </a:extLst>
          </p:cNvPr>
          <p:cNvSpPr/>
          <p:nvPr/>
        </p:nvSpPr>
        <p:spPr>
          <a:xfrm>
            <a:off x="6040205" y="4537650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49" name="b4p">
            <a:extLst>
              <a:ext uri="{FF2B5EF4-FFF2-40B4-BE49-F238E27FC236}">
                <a16:creationId xmlns:a16="http://schemas.microsoft.com/office/drawing/2014/main" id="{7440415E-51F7-9448-9A79-B4C5375AF509}"/>
              </a:ext>
            </a:extLst>
          </p:cNvPr>
          <p:cNvSpPr txBox="1"/>
          <p:nvPr/>
        </p:nvSpPr>
        <p:spPr>
          <a:xfrm>
            <a:off x="6041746" y="4716930"/>
            <a:ext cx="294846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t>b4p</a:t>
            </a:r>
          </a:p>
        </p:txBody>
      </p:sp>
      <p:grpSp>
        <p:nvGrpSpPr>
          <p:cNvPr id="150" name="Group">
            <a:extLst>
              <a:ext uri="{FF2B5EF4-FFF2-40B4-BE49-F238E27FC236}">
                <a16:creationId xmlns:a16="http://schemas.microsoft.com/office/drawing/2014/main" id="{77466A44-5922-E845-B31A-1C664363E0EE}"/>
              </a:ext>
            </a:extLst>
          </p:cNvPr>
          <p:cNvGrpSpPr/>
          <p:nvPr/>
        </p:nvGrpSpPr>
        <p:grpSpPr>
          <a:xfrm>
            <a:off x="3216351" y="3361716"/>
            <a:ext cx="288496" cy="352957"/>
            <a:chOff x="0" y="0"/>
            <a:chExt cx="288495" cy="352954"/>
          </a:xfrm>
        </p:grpSpPr>
        <p:sp>
          <p:nvSpPr>
            <p:cNvPr id="151" name="Cylinder">
              <a:extLst>
                <a:ext uri="{FF2B5EF4-FFF2-40B4-BE49-F238E27FC236}">
                  <a16:creationId xmlns:a16="http://schemas.microsoft.com/office/drawing/2014/main" id="{F8C4FD13-50EB-1444-8048-B21BF6241491}"/>
                </a:ext>
              </a:extLst>
            </p:cNvPr>
            <p:cNvSpPr/>
            <p:nvPr/>
          </p:nvSpPr>
          <p:spPr>
            <a:xfrm>
              <a:off x="0" y="0"/>
              <a:ext cx="201349" cy="265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52" name="Cylinder">
              <a:extLst>
                <a:ext uri="{FF2B5EF4-FFF2-40B4-BE49-F238E27FC236}">
                  <a16:creationId xmlns:a16="http://schemas.microsoft.com/office/drawing/2014/main" id="{F31FCC9D-88C9-5A4F-AC86-C9B5480DB87A}"/>
                </a:ext>
              </a:extLst>
            </p:cNvPr>
            <p:cNvSpPr/>
            <p:nvPr/>
          </p:nvSpPr>
          <p:spPr>
            <a:xfrm>
              <a:off x="87146" y="87146"/>
              <a:ext cx="201349" cy="265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53" name="Triangle">
            <a:extLst>
              <a:ext uri="{FF2B5EF4-FFF2-40B4-BE49-F238E27FC236}">
                <a16:creationId xmlns:a16="http://schemas.microsoft.com/office/drawing/2014/main" id="{30614AC5-33C7-3849-94C6-29575DF29852}"/>
              </a:ext>
            </a:extLst>
          </p:cNvPr>
          <p:cNvSpPr/>
          <p:nvPr/>
        </p:nvSpPr>
        <p:spPr>
          <a:xfrm rot="5400000">
            <a:off x="6110958" y="4575476"/>
            <a:ext cx="156421" cy="151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54" name="Rectangle">
            <a:extLst>
              <a:ext uri="{FF2B5EF4-FFF2-40B4-BE49-F238E27FC236}">
                <a16:creationId xmlns:a16="http://schemas.microsoft.com/office/drawing/2014/main" id="{EC167390-E19B-7040-913B-A40AE49E7255}"/>
              </a:ext>
            </a:extLst>
          </p:cNvPr>
          <p:cNvSpPr/>
          <p:nvPr/>
        </p:nvSpPr>
        <p:spPr>
          <a:xfrm>
            <a:off x="4614637" y="4501201"/>
            <a:ext cx="457972" cy="291274"/>
          </a:xfrm>
          <a:prstGeom prst="rect">
            <a:avLst/>
          </a:prstGeom>
          <a:solidFill>
            <a:srgbClr val="3264C8"/>
          </a:solidFill>
          <a:ln w="38100">
            <a:solidFill>
              <a:srgbClr val="FFFFFF"/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55" name="&gt;b4p">
            <a:extLst>
              <a:ext uri="{FF2B5EF4-FFF2-40B4-BE49-F238E27FC236}">
                <a16:creationId xmlns:a16="http://schemas.microsoft.com/office/drawing/2014/main" id="{0B236EDA-39A2-774C-936D-284DC33E05ED}"/>
              </a:ext>
            </a:extLst>
          </p:cNvPr>
          <p:cNvSpPr txBox="1"/>
          <p:nvPr/>
        </p:nvSpPr>
        <p:spPr>
          <a:xfrm>
            <a:off x="4623122" y="4524849"/>
            <a:ext cx="390201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&gt;b4p</a:t>
            </a:r>
          </a:p>
        </p:txBody>
      </p:sp>
      <p:sp>
        <p:nvSpPr>
          <p:cNvPr id="156" name="B4P">
            <a:extLst>
              <a:ext uri="{FF2B5EF4-FFF2-40B4-BE49-F238E27FC236}">
                <a16:creationId xmlns:a16="http://schemas.microsoft.com/office/drawing/2014/main" id="{8A04DD4C-F718-0140-85F6-9162AC32E02E}"/>
              </a:ext>
            </a:extLst>
          </p:cNvPr>
          <p:cNvSpPr txBox="1"/>
          <p:nvPr/>
        </p:nvSpPr>
        <p:spPr>
          <a:xfrm>
            <a:off x="5114184" y="2509358"/>
            <a:ext cx="795894" cy="48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t>B4P</a:t>
            </a:r>
          </a:p>
        </p:txBody>
      </p:sp>
      <p:pic>
        <p:nvPicPr>
          <p:cNvPr id="157" name="excel2.png" descr="excel2.png">
            <a:extLst>
              <a:ext uri="{FF2B5EF4-FFF2-40B4-BE49-F238E27FC236}">
                <a16:creationId xmlns:a16="http://schemas.microsoft.com/office/drawing/2014/main" id="{1CBF0D85-39A0-434B-BED6-2CAF347B02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82"/>
          </a:blip>
          <a:stretch>
            <a:fillRect/>
          </a:stretch>
        </p:blipFill>
        <p:spPr>
          <a:xfrm>
            <a:off x="3195911" y="2875287"/>
            <a:ext cx="329375" cy="32937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Excel, XLS, CSV,  XML, JSON, HTML, Zip, Text (and others)">
            <a:extLst>
              <a:ext uri="{FF2B5EF4-FFF2-40B4-BE49-F238E27FC236}">
                <a16:creationId xmlns:a16="http://schemas.microsoft.com/office/drawing/2014/main" id="{960323C8-D566-994A-8D3E-7CE6C284013D}"/>
              </a:ext>
            </a:extLst>
          </p:cNvPr>
          <p:cNvSpPr txBox="1"/>
          <p:nvPr/>
        </p:nvSpPr>
        <p:spPr>
          <a:xfrm>
            <a:off x="4792461" y="5715176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sz="1000" dirty="0"/>
              <a:t>Excel, XLS, CSV,  XML, JSON, HTML, Zip, Text (and others) </a:t>
            </a:r>
          </a:p>
        </p:txBody>
      </p:sp>
      <p:sp>
        <p:nvSpPr>
          <p:cNvPr id="159" name="databases:">
            <a:extLst>
              <a:ext uri="{FF2B5EF4-FFF2-40B4-BE49-F238E27FC236}">
                <a16:creationId xmlns:a16="http://schemas.microsoft.com/office/drawing/2014/main" id="{2EE63A4A-043A-E140-A6A3-53F4435D6AE1}"/>
              </a:ext>
            </a:extLst>
          </p:cNvPr>
          <p:cNvSpPr txBox="1"/>
          <p:nvPr/>
        </p:nvSpPr>
        <p:spPr>
          <a:xfrm>
            <a:off x="4047714" y="5914993"/>
            <a:ext cx="7158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sz="1000" dirty="0"/>
              <a:t>databases</a:t>
            </a:r>
          </a:p>
        </p:txBody>
      </p:sp>
      <p:sp>
        <p:nvSpPr>
          <p:cNvPr id="160" name="web data:">
            <a:extLst>
              <a:ext uri="{FF2B5EF4-FFF2-40B4-BE49-F238E27FC236}">
                <a16:creationId xmlns:a16="http://schemas.microsoft.com/office/drawing/2014/main" id="{629B5358-4FEB-7F40-8441-EF476F47EA61}"/>
              </a:ext>
            </a:extLst>
          </p:cNvPr>
          <p:cNvSpPr txBox="1"/>
          <p:nvPr/>
        </p:nvSpPr>
        <p:spPr>
          <a:xfrm>
            <a:off x="4124659" y="6130993"/>
            <a:ext cx="63895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sz="1000" dirty="0"/>
              <a:t>web data</a:t>
            </a:r>
            <a:endParaRPr lang="en-US" sz="1000" dirty="0"/>
          </a:p>
        </p:txBody>
      </p:sp>
      <p:sp>
        <p:nvSpPr>
          <p:cNvPr id="161" name="other data:">
            <a:extLst>
              <a:ext uri="{FF2B5EF4-FFF2-40B4-BE49-F238E27FC236}">
                <a16:creationId xmlns:a16="http://schemas.microsoft.com/office/drawing/2014/main" id="{196F8AE7-9BA5-BF4D-A0DD-0F1EF6857AEC}"/>
              </a:ext>
            </a:extLst>
          </p:cNvPr>
          <p:cNvSpPr txBox="1"/>
          <p:nvPr/>
        </p:nvSpPr>
        <p:spPr>
          <a:xfrm>
            <a:off x="4052523" y="6316772"/>
            <a:ext cx="71109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sz="1000" dirty="0"/>
              <a:t>other data</a:t>
            </a:r>
          </a:p>
        </p:txBody>
      </p:sp>
      <p:sp>
        <p:nvSpPr>
          <p:cNvPr id="162" name="Line">
            <a:extLst>
              <a:ext uri="{FF2B5EF4-FFF2-40B4-BE49-F238E27FC236}">
                <a16:creationId xmlns:a16="http://schemas.microsoft.com/office/drawing/2014/main" id="{1685F5DC-190A-B94E-9A2D-3E45DCFACC90}"/>
              </a:ext>
            </a:extLst>
          </p:cNvPr>
          <p:cNvSpPr/>
          <p:nvPr/>
        </p:nvSpPr>
        <p:spPr>
          <a:xfrm>
            <a:off x="1819104" y="5665238"/>
            <a:ext cx="7444896" cy="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3" name="TextBox 36">
            <a:extLst>
              <a:ext uri="{FF2B5EF4-FFF2-40B4-BE49-F238E27FC236}">
                <a16:creationId xmlns:a16="http://schemas.microsoft.com/office/drawing/2014/main" id="{0AF224D4-8E8E-1841-BF1D-6FDB72837934}"/>
              </a:ext>
            </a:extLst>
          </p:cNvPr>
          <p:cNvSpPr txBox="1"/>
          <p:nvPr/>
        </p:nvSpPr>
        <p:spPr>
          <a:xfrm>
            <a:off x="2024757" y="6037551"/>
            <a:ext cx="1640345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data sources</a:t>
            </a:r>
          </a:p>
        </p:txBody>
      </p:sp>
      <p:sp>
        <p:nvSpPr>
          <p:cNvPr id="164" name="Triangle">
            <a:extLst>
              <a:ext uri="{FF2B5EF4-FFF2-40B4-BE49-F238E27FC236}">
                <a16:creationId xmlns:a16="http://schemas.microsoft.com/office/drawing/2014/main" id="{B68E9693-BDD0-8A49-AC67-4ADCD8EEA542}"/>
              </a:ext>
            </a:extLst>
          </p:cNvPr>
          <p:cNvSpPr/>
          <p:nvPr/>
        </p:nvSpPr>
        <p:spPr>
          <a:xfrm rot="5400000">
            <a:off x="5234941" y="2997931"/>
            <a:ext cx="710111" cy="739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grpSp>
        <p:nvGrpSpPr>
          <p:cNvPr id="165" name="Group">
            <a:extLst>
              <a:ext uri="{FF2B5EF4-FFF2-40B4-BE49-F238E27FC236}">
                <a16:creationId xmlns:a16="http://schemas.microsoft.com/office/drawing/2014/main" id="{17029C2B-59F7-EC4C-B73E-8FC7D31DC6E1}"/>
              </a:ext>
            </a:extLst>
          </p:cNvPr>
          <p:cNvGrpSpPr/>
          <p:nvPr/>
        </p:nvGrpSpPr>
        <p:grpSpPr>
          <a:xfrm>
            <a:off x="8099716" y="2853129"/>
            <a:ext cx="667889" cy="788699"/>
            <a:chOff x="0" y="0"/>
            <a:chExt cx="667887" cy="788698"/>
          </a:xfrm>
        </p:grpSpPr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89C5C84C-27DC-344B-9DBC-4BB0A7BEBB0B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67" name="Bar Chart">
              <a:extLst>
                <a:ext uri="{FF2B5EF4-FFF2-40B4-BE49-F238E27FC236}">
                  <a16:creationId xmlns:a16="http://schemas.microsoft.com/office/drawing/2014/main" id="{7B41146E-0B63-8749-B41B-5A4EA488A403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68" name="Line Graph">
              <a:extLst>
                <a:ext uri="{FF2B5EF4-FFF2-40B4-BE49-F238E27FC236}">
                  <a16:creationId xmlns:a16="http://schemas.microsoft.com/office/drawing/2014/main" id="{6DCC9439-7F3F-1A47-B2F7-B487D5FA7A00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169" name="Group">
              <a:extLst>
                <a:ext uri="{FF2B5EF4-FFF2-40B4-BE49-F238E27FC236}">
                  <a16:creationId xmlns:a16="http://schemas.microsoft.com/office/drawing/2014/main" id="{FEDF2233-1597-EE43-86E1-7659CC14664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476962E7-74A5-3A44-AF89-44FB3EF9010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5BEA8C42-F5BC-F24B-B26C-2C27CD866AA7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34E8DFD3-2494-E243-BB89-D76364C6AA4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5347890-8108-F145-B0C9-D7E8E3E1FBAA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4F4C9DEA-C75C-AB45-957C-50F710004C50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5E375D88-7672-944E-AD77-F8FAD1970578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06DAA210-745A-374A-B69F-61DB2A1B9181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70" name="Group">
              <a:extLst>
                <a:ext uri="{FF2B5EF4-FFF2-40B4-BE49-F238E27FC236}">
                  <a16:creationId xmlns:a16="http://schemas.microsoft.com/office/drawing/2014/main" id="{990487DF-E1C7-8E49-94B1-FCC6553BCDDF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71" name="Line">
                <a:extLst>
                  <a:ext uri="{FF2B5EF4-FFF2-40B4-BE49-F238E27FC236}">
                    <a16:creationId xmlns:a16="http://schemas.microsoft.com/office/drawing/2014/main" id="{E9BFFF1A-8B5E-D84D-86BB-3EF575F53002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2" name="Line">
                <a:extLst>
                  <a:ext uri="{FF2B5EF4-FFF2-40B4-BE49-F238E27FC236}">
                    <a16:creationId xmlns:a16="http://schemas.microsoft.com/office/drawing/2014/main" id="{C717B197-6B99-FF4B-8017-3D0C756D5918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3" name="Line">
                <a:extLst>
                  <a:ext uri="{FF2B5EF4-FFF2-40B4-BE49-F238E27FC236}">
                    <a16:creationId xmlns:a16="http://schemas.microsoft.com/office/drawing/2014/main" id="{6634D96E-967E-8F4E-AB1C-9C87FC84BDBA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07D92386-A564-9743-B693-9D612A88697A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3CD72882-3AE1-B846-ACB2-0650333B2B00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1444FB43-A3F5-EF4B-BA8C-9FC244321CBF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05996C5B-9447-AE49-8C04-A0C45EFEF3A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23E7E106-8596-904B-A41E-749913651392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9CBADF20-FADA-A548-96C1-199FED8FA641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4279CA8B-3DDD-2144-A78E-35253F3250C0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7F1F7600-6835-634F-A47F-5A8FEB01097B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3B94D1FD-F36F-1944-A68B-CCFF16F7A7C5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BEE9FF2-4C8D-5D40-AE5D-28A648A2022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91" name="TextBox 37">
            <a:extLst>
              <a:ext uri="{FF2B5EF4-FFF2-40B4-BE49-F238E27FC236}">
                <a16:creationId xmlns:a16="http://schemas.microsoft.com/office/drawing/2014/main" id="{FF4A0676-2FE3-D040-9852-D4F294B5E227}"/>
              </a:ext>
            </a:extLst>
          </p:cNvPr>
          <p:cNvSpPr txBox="1"/>
          <p:nvPr/>
        </p:nvSpPr>
        <p:spPr>
          <a:xfrm>
            <a:off x="1722251" y="2897840"/>
            <a:ext cx="121797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spreadsheets</a:t>
            </a:r>
          </a:p>
        </p:txBody>
      </p:sp>
      <p:pic>
        <p:nvPicPr>
          <p:cNvPr id="192" name="excel2.png" descr="excel2.png">
            <a:extLst>
              <a:ext uri="{FF2B5EF4-FFF2-40B4-BE49-F238E27FC236}">
                <a16:creationId xmlns:a16="http://schemas.microsoft.com/office/drawing/2014/main" id="{8E47EEA0-0A91-D64B-AC96-84590B72A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4113"/>
          </a:blip>
          <a:stretch>
            <a:fillRect/>
          </a:stretch>
        </p:blipFill>
        <p:spPr>
          <a:xfrm>
            <a:off x="7327903" y="3057968"/>
            <a:ext cx="442056" cy="4420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3732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Example: Low-code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7 additional statements to add style to the Excel file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1269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1269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Highly comprehensible function names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1989000"/>
            <a:ext cx="2232000" cy="792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and target </a:t>
            </a:r>
            <a:r>
              <a:rPr lang="en-US" sz="1200" b="1" dirty="0" err="1">
                <a:solidFill>
                  <a:schemeClr val="tx1"/>
                </a:solidFill>
              </a:rPr>
              <a:t>inde</a:t>
            </a:r>
            <a:r>
              <a:rPr lang="en-US" sz="1200" b="1" dirty="0">
                <a:solidFill>
                  <a:schemeClr val="tx1"/>
                </a:solidFill>
              </a:rPr>
              <a:t>-pendent approach to format </a:t>
            </a:r>
            <a:r>
              <a:rPr lang="en-US" sz="1200" dirty="0">
                <a:solidFill>
                  <a:schemeClr val="tx1"/>
                </a:solidFill>
              </a:rPr>
              <a:t>tables, rows, columns and cells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3212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342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1989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column width, 20, row height, 20,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                 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vertical align, center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sheet, column width, 30 );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	 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List.xlsx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1773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2421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321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U.S. Presidents from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0" y="1124736"/>
            <a:ext cx="3853842" cy="316826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000" y="1485000"/>
            <a:ext cx="5688000" cy="202463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2CAAC07-0D4C-474C-91D9-CBB8C9AF5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000" y="3962438"/>
            <a:ext cx="5688000" cy="34676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E031BE2-414B-44CE-B04E-280C30B2969B}"/>
              </a:ext>
            </a:extLst>
          </p:cNvPr>
          <p:cNvSpPr/>
          <p:nvPr/>
        </p:nvSpPr>
        <p:spPr>
          <a:xfrm>
            <a:off x="5999362" y="3717000"/>
            <a:ext cx="3048638" cy="17977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. . . 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15" name="Group 23">
            <a:extLst>
              <a:ext uri="{FF2B5EF4-FFF2-40B4-BE49-F238E27FC236}">
                <a16:creationId xmlns:a16="http://schemas.microsoft.com/office/drawing/2014/main" id="{1F1AF0A7-EA8D-4942-B0EA-047321BB97E0}"/>
              </a:ext>
            </a:extLst>
          </p:cNvPr>
          <p:cNvGrpSpPr/>
          <p:nvPr/>
        </p:nvGrpSpPr>
        <p:grpSpPr>
          <a:xfrm>
            <a:off x="4152000" y="2349000"/>
            <a:ext cx="1974449" cy="1202399"/>
            <a:chOff x="4625551" y="2005520"/>
            <a:chExt cx="1974449" cy="1202399"/>
          </a:xfrm>
        </p:grpSpPr>
        <p:grpSp>
          <p:nvGrpSpPr>
            <p:cNvPr id="16" name="Gruppieren 8">
              <a:extLst>
                <a:ext uri="{FF2B5EF4-FFF2-40B4-BE49-F238E27FC236}">
                  <a16:creationId xmlns:a16="http://schemas.microsoft.com/office/drawing/2014/main" id="{60A85A6B-8F9A-4742-B7CE-87B520F851E5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3" name="B4P">
                <a:extLst>
                  <a:ext uri="{FF2B5EF4-FFF2-40B4-BE49-F238E27FC236}">
                    <a16:creationId xmlns:a16="http://schemas.microsoft.com/office/drawing/2014/main" id="{BE3B6DB1-4378-427E-873B-7D12B1B40A38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4" name="Triangle">
                <a:extLst>
                  <a:ext uri="{FF2B5EF4-FFF2-40B4-BE49-F238E27FC236}">
                    <a16:creationId xmlns:a16="http://schemas.microsoft.com/office/drawing/2014/main" id="{C4558518-6738-4D7F-8ADC-B44901DA3E91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7" name="Gruppieren 20">
              <a:extLst>
                <a:ext uri="{FF2B5EF4-FFF2-40B4-BE49-F238E27FC236}">
                  <a16:creationId xmlns:a16="http://schemas.microsoft.com/office/drawing/2014/main" id="{D8FA10F9-EC04-4FAA-A485-A4D04862ECB2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20" name="Rechteck: abgerundete Ecken 14">
                <a:extLst>
                  <a:ext uri="{FF2B5EF4-FFF2-40B4-BE49-F238E27FC236}">
                    <a16:creationId xmlns:a16="http://schemas.microsoft.com/office/drawing/2014/main" id="{EEBE0EBE-2186-445E-B903-D5C52FE04B1F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B4P">
                <a:extLst>
                  <a:ext uri="{FF2B5EF4-FFF2-40B4-BE49-F238E27FC236}">
                    <a16:creationId xmlns:a16="http://schemas.microsoft.com/office/drawing/2014/main" id="{7CC6FBEC-2667-47B8-9B65-0D84041DB77F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22" name="Triangle">
                <a:extLst>
                  <a:ext uri="{FF2B5EF4-FFF2-40B4-BE49-F238E27FC236}">
                    <a16:creationId xmlns:a16="http://schemas.microsoft.com/office/drawing/2014/main" id="{D4182CC0-8043-4AEB-A888-66F49DAF7832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8" name="Right Arrow 26">
              <a:extLst>
                <a:ext uri="{FF2B5EF4-FFF2-40B4-BE49-F238E27FC236}">
                  <a16:creationId xmlns:a16="http://schemas.microsoft.com/office/drawing/2014/main" id="{E7B5A01D-BE18-41D6-9F84-82B1519D069E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Right Arrow 27">
              <a:extLst>
                <a:ext uri="{FF2B5EF4-FFF2-40B4-BE49-F238E27FC236}">
                  <a16:creationId xmlns:a16="http://schemas.microsoft.com/office/drawing/2014/main" id="{C4AB0D64-C0AD-49F4-BEAD-7300D9BCC0BD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hteck 13">
            <a:extLst>
              <a:ext uri="{FF2B5EF4-FFF2-40B4-BE49-F238E27FC236}">
                <a16:creationId xmlns:a16="http://schemas.microsoft.com/office/drawing/2014/main" id="{7BB78733-B5D9-4265-A03D-5BAAD2619DCD}"/>
              </a:ext>
            </a:extLst>
          </p:cNvPr>
          <p:cNvSpPr/>
          <p:nvPr/>
        </p:nvSpPr>
        <p:spPr>
          <a:xfrm>
            <a:off x="480000" y="4581000"/>
            <a:ext cx="11232000" cy="16567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Download the list of Presidents and generate Excel table with one president per row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Data source: </a:t>
            </a:r>
            <a:r>
              <a:rPr lang="de-CH" sz="1400" dirty="0">
                <a:hlinkClick r:id="rId5"/>
              </a:rPr>
              <a:t>https://en.wikipedia.org/wiki/List_of_presidents_of_the_United_States</a:t>
            </a:r>
            <a:r>
              <a:rPr lang="de-CH" sz="1400" dirty="0"/>
              <a:t> 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Presidents had multiple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Generate a nice table with </a:t>
            </a:r>
            <a:r>
              <a:rPr lang="en-US" sz="1400" b="1" dirty="0">
                <a:solidFill>
                  <a:schemeClr val="tx1"/>
                </a:solidFill>
              </a:rPr>
              <a:t>parties colored differently</a:t>
            </a:r>
          </a:p>
        </p:txBody>
      </p: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91056"/>
            <a:ext cx="11232000" cy="717944"/>
          </a:xfrm>
        </p:spPr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16 Statements, 0 Loops and 0 Variables to Straighten up the Presidents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7064" y="1125000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 // This library needs to be included if you want to add style and formatting to the table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Clean up and strip out all footnote references and new lines in the fields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length( presidents ) -1 );	// Remove last row with redundant footnote info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[.] = replace all( literal([.]), { "[a]" .. "[z]", new line}, ''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Remove the blank column originally containing portraits and put president name into all rows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{President,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{"President (1)","Party (1)"}, {President,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	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{{ Party Name,			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Democratic,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8080FF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Republican,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FF8080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red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Federalist,  			coral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 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Whig, 				yellow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National Union, 	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Unaffiliated, 			gray 15 }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style cells( presidents, Party, row(), single,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	  fill color, [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wrap text, true,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All U.S. Presidents,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75AA3D2-CCF0-4ACD-BFC3-2A19496EC7AD}"/>
              </a:ext>
            </a:extLst>
          </p:cNvPr>
          <p:cNvSpPr/>
          <p:nvPr/>
        </p:nvSpPr>
        <p:spPr>
          <a:xfrm>
            <a:off x="480000" y="126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Internet Download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 1 statement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8603FBE-0781-4EFA-937C-EA67341C8FE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12000" y="15213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08924B2E-98AD-4BB4-A9AC-22E7B5543C67}"/>
              </a:ext>
            </a:extLst>
          </p:cNvPr>
          <p:cNvSpPr/>
          <p:nvPr/>
        </p:nvSpPr>
        <p:spPr>
          <a:xfrm>
            <a:off x="480000" y="1845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Cleanups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minimum effort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D77BC9B-34EC-4AA6-88B0-63AD04AC31E4}"/>
              </a:ext>
            </a:extLst>
          </p:cNvPr>
          <p:cNvCxnSpPr>
            <a:cxnSpLocks/>
          </p:cNvCxnSpPr>
          <p:nvPr/>
        </p:nvCxnSpPr>
        <p:spPr>
          <a:xfrm>
            <a:off x="2712000" y="1989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8C89D95-F307-43E2-AD70-E40DC308EC5E}"/>
              </a:ext>
            </a:extLst>
          </p:cNvPr>
          <p:cNvSpPr/>
          <p:nvPr/>
        </p:nvSpPr>
        <p:spPr>
          <a:xfrm>
            <a:off x="480000" y="2565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dirty="0">
                <a:solidFill>
                  <a:schemeClr val="tx1"/>
                </a:solidFill>
              </a:rPr>
              <a:t>Align the data. 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Contents done!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F95DB45-7B56-4F9E-A40F-BD355B5EF43B}"/>
              </a:ext>
            </a:extLst>
          </p:cNvPr>
          <p:cNvCxnSpPr>
            <a:cxnSpLocks/>
          </p:cNvCxnSpPr>
          <p:nvPr/>
        </p:nvCxnSpPr>
        <p:spPr>
          <a:xfrm>
            <a:off x="2712000" y="2709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D2FBF208-9CFE-4F7A-808A-08FF44162C0D}"/>
              </a:ext>
            </a:extLst>
          </p:cNvPr>
          <p:cNvSpPr/>
          <p:nvPr/>
        </p:nvSpPr>
        <p:spPr>
          <a:xfrm>
            <a:off x="480000" y="321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Define colors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affiliated to the parties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2538DED-DD52-4A0E-8518-E0907FD0F6F4}"/>
              </a:ext>
            </a:extLst>
          </p:cNvPr>
          <p:cNvCxnSpPr>
            <a:cxnSpLocks/>
          </p:cNvCxnSpPr>
          <p:nvPr/>
        </p:nvCxnSpPr>
        <p:spPr>
          <a:xfrm>
            <a:off x="2712000" y="3357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2851035-38B7-4790-9C12-F5125A21F56F}"/>
              </a:ext>
            </a:extLst>
          </p:cNvPr>
          <p:cNvSpPr/>
          <p:nvPr/>
        </p:nvSpPr>
        <p:spPr>
          <a:xfrm>
            <a:off x="480000" y="450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Color and Style </a:t>
            </a:r>
            <a:r>
              <a:rPr lang="en-US" sz="1200" dirty="0">
                <a:solidFill>
                  <a:schemeClr val="tx1"/>
                </a:solidFill>
              </a:rPr>
              <a:t>the results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074433-6060-47C9-8346-E62B7D004568}"/>
              </a:ext>
            </a:extLst>
          </p:cNvPr>
          <p:cNvCxnSpPr>
            <a:cxnSpLocks/>
          </p:cNvCxnSpPr>
          <p:nvPr/>
        </p:nvCxnSpPr>
        <p:spPr>
          <a:xfrm>
            <a:off x="2712000" y="465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895AC81-D494-4D69-B25C-521B7A7CD54B}"/>
              </a:ext>
            </a:extLst>
          </p:cNvPr>
          <p:cNvSpPr/>
          <p:nvPr/>
        </p:nvSpPr>
        <p:spPr>
          <a:xfrm>
            <a:off x="480000" y="5373328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140AE1-CAB4-4235-B149-3BC5BB5BDF0D}"/>
              </a:ext>
            </a:extLst>
          </p:cNvPr>
          <p:cNvCxnSpPr>
            <a:cxnSpLocks/>
          </p:cNvCxnSpPr>
          <p:nvPr/>
        </p:nvCxnSpPr>
        <p:spPr>
          <a:xfrm>
            <a:off x="2712000" y="5661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940B01B-926F-4285-8366-9D013ED5545B}"/>
              </a:ext>
            </a:extLst>
          </p:cNvPr>
          <p:cNvCxnSpPr/>
          <p:nvPr/>
        </p:nvCxnSpPr>
        <p:spPr>
          <a:xfrm>
            <a:off x="3288000" y="3069272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Stock Data (SP 500 and NASDAQ 100) Combined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76394D-70D7-4F1C-B35F-D09A6485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7" y="1125000"/>
            <a:ext cx="4715559" cy="273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7EE685-81A9-4133-B4DD-9FC6045A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087" y="1125000"/>
            <a:ext cx="4923917" cy="254750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D7A6C81-D033-4C1E-85E6-C9A42E7E0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087" y="3933032"/>
            <a:ext cx="4923913" cy="39289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6D4DA5-4A7B-4732-9FEF-8879EE64B7B8}"/>
              </a:ext>
            </a:extLst>
          </p:cNvPr>
          <p:cNvSpPr/>
          <p:nvPr/>
        </p:nvSpPr>
        <p:spPr>
          <a:xfrm>
            <a:off x="6860095" y="3573000"/>
            <a:ext cx="2346495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. . . 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16" name="Group 23">
            <a:extLst>
              <a:ext uri="{FF2B5EF4-FFF2-40B4-BE49-F238E27FC236}">
                <a16:creationId xmlns:a16="http://schemas.microsoft.com/office/drawing/2014/main" id="{A0E94558-0395-497B-8191-BBE7AD8A7036}"/>
              </a:ext>
            </a:extLst>
          </p:cNvPr>
          <p:cNvGrpSpPr/>
          <p:nvPr/>
        </p:nvGrpSpPr>
        <p:grpSpPr>
          <a:xfrm>
            <a:off x="5016000" y="2349000"/>
            <a:ext cx="1974449" cy="1202399"/>
            <a:chOff x="4625551" y="2005520"/>
            <a:chExt cx="1974449" cy="1202399"/>
          </a:xfrm>
        </p:grpSpPr>
        <p:grpSp>
          <p:nvGrpSpPr>
            <p:cNvPr id="17" name="Gruppieren 8">
              <a:extLst>
                <a:ext uri="{FF2B5EF4-FFF2-40B4-BE49-F238E27FC236}">
                  <a16:creationId xmlns:a16="http://schemas.microsoft.com/office/drawing/2014/main" id="{A5255EB2-F610-4EB2-AFD7-BEAC88A8DE9F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4" name="B4P">
                <a:extLst>
                  <a:ext uri="{FF2B5EF4-FFF2-40B4-BE49-F238E27FC236}">
                    <a16:creationId xmlns:a16="http://schemas.microsoft.com/office/drawing/2014/main" id="{1E1246D7-E7A9-4DD4-809E-EDB323AC6A8F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5" name="Triangle">
                <a:extLst>
                  <a:ext uri="{FF2B5EF4-FFF2-40B4-BE49-F238E27FC236}">
                    <a16:creationId xmlns:a16="http://schemas.microsoft.com/office/drawing/2014/main" id="{319B85EC-4E71-4A3C-B280-E0822D0875E4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8" name="Gruppieren 20">
              <a:extLst>
                <a:ext uri="{FF2B5EF4-FFF2-40B4-BE49-F238E27FC236}">
                  <a16:creationId xmlns:a16="http://schemas.microsoft.com/office/drawing/2014/main" id="{794BF75D-169A-4979-9582-0A9D184935C2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21" name="Rechteck: abgerundete Ecken 14">
                <a:extLst>
                  <a:ext uri="{FF2B5EF4-FFF2-40B4-BE49-F238E27FC236}">
                    <a16:creationId xmlns:a16="http://schemas.microsoft.com/office/drawing/2014/main" id="{60BD8972-3B69-40F4-892A-BDCC59145738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B4P">
                <a:extLst>
                  <a:ext uri="{FF2B5EF4-FFF2-40B4-BE49-F238E27FC236}">
                    <a16:creationId xmlns:a16="http://schemas.microsoft.com/office/drawing/2014/main" id="{9F5C0BBC-EE81-4948-8B69-94DC5BA4536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23" name="Triangle">
                <a:extLst>
                  <a:ext uri="{FF2B5EF4-FFF2-40B4-BE49-F238E27FC236}">
                    <a16:creationId xmlns:a16="http://schemas.microsoft.com/office/drawing/2014/main" id="{008E8340-2D22-46F2-B2F6-C7D82753D807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9" name="Right Arrow 26">
              <a:extLst>
                <a:ext uri="{FF2B5EF4-FFF2-40B4-BE49-F238E27FC236}">
                  <a16:creationId xmlns:a16="http://schemas.microsoft.com/office/drawing/2014/main" id="{BA8A6527-1C76-4ADB-BA1E-E2348F80260F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Right Arrow 27">
              <a:extLst>
                <a:ext uri="{FF2B5EF4-FFF2-40B4-BE49-F238E27FC236}">
                  <a16:creationId xmlns:a16="http://schemas.microsoft.com/office/drawing/2014/main" id="{3ACF9083-0313-49E3-B800-34251582E88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D5D7F97A-5273-4FC0-820C-28E560F34F51}"/>
              </a:ext>
            </a:extLst>
          </p:cNvPr>
          <p:cNvSpPr/>
          <p:nvPr/>
        </p:nvSpPr>
        <p:spPr>
          <a:xfrm>
            <a:off x="480000" y="4725000"/>
            <a:ext cx="11232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Import the SP 500 and NASDAQ 100 listings and merge them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Data source1: </a:t>
            </a:r>
            <a:r>
              <a:rPr lang="de-CH" sz="1400" dirty="0">
                <a:hlinkClick r:id="rId5"/>
              </a:rPr>
              <a:t>https://www.slickcharts.com/nasdaq100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Data source2: </a:t>
            </a:r>
            <a:r>
              <a:rPr lang="de-CH" sz="1400" dirty="0">
                <a:hlinkClick r:id="rId6"/>
              </a:rPr>
              <a:t>https://www.slickcharts.com/sp500</a:t>
            </a:r>
            <a:r>
              <a:rPr lang="de-CH" sz="1400" dirty="0"/>
              <a:t> 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companies are listed in only one of them, others are listed in both.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Combine the information, show the weighting in the two listings and color the stock price developments</a:t>
            </a:r>
          </a:p>
        </p:txBody>
      </p:sp>
    </p:spTree>
    <p:extLst>
      <p:ext uri="{BB962C8B-B14F-4D97-AF65-F5344CB8AC3E}">
        <p14:creationId xmlns:p14="http://schemas.microsoft.com/office/powerpoint/2010/main" val="4236961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13 Statements, 1 loop and 1 variable do the Job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053000"/>
            <a:ext cx="8424936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1484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2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1736972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242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2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270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321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3429056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1680" y="4365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79680" y="4004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50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 additional statements for style and color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053000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Add some color and formatting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( stocks, {'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'},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2:row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()}, single, text color, select if ( [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excel green,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0, table, fill color, gray 14, boldface, true, wrap text,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Company,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sheet, freeze rows,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artwork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1484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1736972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242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270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3212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342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0E93DCEC-17E5-4602-8A1C-69EA3769712D}"/>
              </a:ext>
            </a:extLst>
          </p:cNvPr>
          <p:cNvSpPr/>
          <p:nvPr/>
        </p:nvSpPr>
        <p:spPr>
          <a:xfrm>
            <a:off x="479680" y="4148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Add style and color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DA8D44D-9D33-4D43-B092-3F48930D4B2A}"/>
              </a:ext>
            </a:extLst>
          </p:cNvPr>
          <p:cNvCxnSpPr>
            <a:cxnSpLocks/>
          </p:cNvCxnSpPr>
          <p:nvPr/>
        </p:nvCxnSpPr>
        <p:spPr>
          <a:xfrm>
            <a:off x="2711680" y="4437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2000" y="5517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80000" y="5301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F2589F0-252F-4455-A474-BB41D1AC864B}"/>
              </a:ext>
            </a:extLst>
          </p:cNvPr>
          <p:cNvCxnSpPr/>
          <p:nvPr/>
        </p:nvCxnSpPr>
        <p:spPr>
          <a:xfrm>
            <a:off x="3288000" y="4077000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845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M Richards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rmrich5</a:t>
            </a:r>
            <a:r>
              <a:rPr lang="en-US" dirty="0">
                <a:solidFill>
                  <a:schemeClr val="bg1"/>
                </a:solidFill>
              </a:rPr>
              <a:t> (at) </a:t>
            </a:r>
            <a:r>
              <a:rPr lang="en-US" dirty="0" err="1">
                <a:solidFill>
                  <a:schemeClr val="bg1"/>
                </a:solidFill>
              </a:rPr>
              <a:t>gmail</a:t>
            </a:r>
            <a:r>
              <a:rPr lang="en-US" dirty="0">
                <a:solidFill>
                  <a:schemeClr val="bg1"/>
                </a:solidFill>
              </a:rPr>
              <a:t>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</a:t>
            </a:r>
            <a:r>
              <a:rPr lang="en-US" dirty="0" err="1">
                <a:solidFill>
                  <a:schemeClr val="bg1"/>
                </a:solidFill>
              </a:rPr>
              <a:t>zur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Bonsen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</a:t>
            </a:r>
            <a:r>
              <a:rPr lang="en-US" dirty="0" err="1">
                <a:solidFill>
                  <a:schemeClr val="bg1"/>
                </a:solidFill>
              </a:rPr>
              <a:t>bluewin</a:t>
            </a:r>
            <a:r>
              <a:rPr lang="en-US" dirty="0">
                <a:solidFill>
                  <a:schemeClr val="bg1"/>
                </a:solidFill>
              </a:rPr>
              <a:t> .</a:t>
            </a:r>
            <a:r>
              <a:rPr lang="en-US" dirty="0" err="1">
                <a:solidFill>
                  <a:schemeClr val="bg1"/>
                </a:solidFill>
              </a:rPr>
              <a:t>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2021-01-07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55393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FCE0C-F00C-4516-9878-4C3D3B79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 err="1">
                <a:solidFill>
                  <a:srgbClr val="2850A0"/>
                </a:solidFill>
              </a:rPr>
              <a:t>B4P</a:t>
            </a:r>
            <a:r>
              <a:rPr lang="en-AE" dirty="0">
                <a:solidFill>
                  <a:srgbClr val="2850A0"/>
                </a:solidFill>
              </a:rPr>
              <a:t>: Beyond Former Performance</a:t>
            </a:r>
            <a:br>
              <a:rPr lang="en-AE" dirty="0"/>
            </a:br>
            <a:r>
              <a:rPr lang="en-AE" dirty="0">
                <a:solidFill>
                  <a:schemeClr val="bg1">
                    <a:lumMod val="50000"/>
                  </a:schemeClr>
                </a:solidFill>
              </a:rPr>
              <a:t>New in Release 8.00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E7D0DA6-A538-49E3-9479-43201D1E1B86}"/>
              </a:ext>
            </a:extLst>
          </p:cNvPr>
          <p:cNvSpPr/>
          <p:nvPr/>
        </p:nvSpPr>
        <p:spPr>
          <a:xfrm>
            <a:off x="407368" y="1196752"/>
            <a:ext cx="3600000" cy="43204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>
                <a:solidFill>
                  <a:schemeClr val="tx1"/>
                </a:solidFill>
              </a:rPr>
              <a:t>100% Excel Support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3B9F490-0880-4849-B738-1EE241442D1F}"/>
              </a:ext>
            </a:extLst>
          </p:cNvPr>
          <p:cNvSpPr/>
          <p:nvPr/>
        </p:nvSpPr>
        <p:spPr>
          <a:xfrm>
            <a:off x="407368" y="1700808"/>
            <a:ext cx="3600000" cy="151216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loads and saves the latest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Microsoft Excel file format (.xlsx)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Formatting and styles are supported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also supporting the old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Excel XML 2003 file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Round trip: Generated excel files can be loaded again with out losing data.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5B011EF-9033-4A71-95B1-B0A6EF946783}"/>
              </a:ext>
            </a:extLst>
          </p:cNvPr>
          <p:cNvSpPr/>
          <p:nvPr/>
        </p:nvSpPr>
        <p:spPr>
          <a:xfrm>
            <a:off x="407368" y="3356992"/>
            <a:ext cx="3600000" cy="23042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Excel files are actually ZIP files containing various files describing workbooks, tables, styles and shared strings.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The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load excel file</a:t>
            </a:r>
            <a:r>
              <a:rPr lang="en-AE" sz="1400" dirty="0">
                <a:solidFill>
                  <a:schemeClr val="tx1"/>
                </a:solidFill>
              </a:rPr>
              <a:t> and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save excel file</a:t>
            </a:r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are implemented in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8419037-E261-4443-B862-063A154F39F3}"/>
              </a:ext>
            </a:extLst>
          </p:cNvPr>
          <p:cNvSpPr/>
          <p:nvPr/>
        </p:nvSpPr>
        <p:spPr>
          <a:xfrm>
            <a:off x="8040616" y="1196752"/>
            <a:ext cx="3600000" cy="43204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Help and Documentation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B3F8E8-BE72-4B36-889B-21501633B148}"/>
              </a:ext>
            </a:extLst>
          </p:cNvPr>
          <p:cNvSpPr/>
          <p:nvPr/>
        </p:nvSpPr>
        <p:spPr>
          <a:xfrm>
            <a:off x="8040616" y="1700808"/>
            <a:ext cx="3600000" cy="151216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Moved from PDF to 100% online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  <a:hlinkClick r:id="rId2"/>
              </a:rPr>
              <a:t>www.b4p.app</a:t>
            </a: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Online help available inside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on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your fingertips, i.e. by typing "docs"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Lots of reproducible program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Various new help features are available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70053FB-4E08-4BE7-AEC8-A0949E9BC386}"/>
              </a:ext>
            </a:extLst>
          </p:cNvPr>
          <p:cNvSpPr/>
          <p:nvPr/>
        </p:nvSpPr>
        <p:spPr>
          <a:xfrm>
            <a:off x="8040616" y="3356992"/>
            <a:ext cx="3600000" cy="230425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>
                <a:solidFill>
                  <a:schemeClr val="tx1"/>
                </a:solidFill>
              </a:rPr>
              <a:t>The document generation has been automated using a B4P program.  It fishes all raw contents from source code comments and supplementary text files, generates a master file (JSON) and finally produces all web document contents automatically.</a:t>
            </a:r>
          </a:p>
          <a:p>
            <a:endParaRPr lang="en-AE" sz="1400">
              <a:solidFill>
                <a:schemeClr val="tx1"/>
              </a:solidFill>
            </a:endParaRPr>
          </a:p>
          <a:p>
            <a:r>
              <a:rPr lang="en-AE" sz="1400">
                <a:solidFill>
                  <a:schemeClr val="tx1"/>
                </a:solidFill>
              </a:rPr>
              <a:t>Almost all programming examples are tested automatically with every new update and the outputs are included in the documentation.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A8EF7D4-741C-4F5D-804D-0C02630DE5ED}"/>
              </a:ext>
            </a:extLst>
          </p:cNvPr>
          <p:cNvSpPr/>
          <p:nvPr/>
        </p:nvSpPr>
        <p:spPr>
          <a:xfrm>
            <a:off x="4223792" y="1196752"/>
            <a:ext cx="3600000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Overall Clean-up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B4A5EC-C7C1-4F54-95EF-BB78D9123AAC}"/>
              </a:ext>
            </a:extLst>
          </p:cNvPr>
          <p:cNvSpPr/>
          <p:nvPr/>
        </p:nvSpPr>
        <p:spPr>
          <a:xfrm>
            <a:off x="4223792" y="1700808"/>
            <a:ext cx="3600000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Thorough functional tests and stress tests have been carried out to make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become even more reliable.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The start-up </a:t>
            </a:r>
            <a:r>
              <a:rPr lang="en-AE" sz="1400" dirty="0" err="1">
                <a:solidFill>
                  <a:schemeClr val="tx1"/>
                </a:solidFill>
              </a:rPr>
              <a:t>behavior</a:t>
            </a:r>
            <a:r>
              <a:rPr lang="en-AE" sz="1400" dirty="0">
                <a:solidFill>
                  <a:schemeClr val="tx1"/>
                </a:solidFill>
              </a:rPr>
              <a:t> has been streamlined.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1348611-700F-49F5-861F-37CA76306F57}"/>
              </a:ext>
            </a:extLst>
          </p:cNvPr>
          <p:cNvSpPr/>
          <p:nvPr/>
        </p:nvSpPr>
        <p:spPr>
          <a:xfrm>
            <a:off x="4223792" y="3356992"/>
            <a:ext cx="3600000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A small number of new functions have been added which include the following: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columns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cells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Advance table search and update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visualization of tables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listing of tables, functions and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19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function__sqrt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bias,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p,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Token_Entry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ret_val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B4P: Table of Contents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71016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056"/>
            <a:ext cx="11232000" cy="717944"/>
          </a:xfrm>
        </p:spPr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dirty="0" err="1">
                <a:hlinkClick r:id="rId2"/>
              </a:rPr>
              <a:t>www.b4p.app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164615"/>
            <a:ext cx="8159850" cy="360363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</a:rPr>
              <a:t>Revolving ToC</a:t>
            </a:r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</a:t>
            </a:r>
            <a:r>
              <a:rPr 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ToC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</a:t>
            </a:r>
            <a:r>
              <a:rPr lang="en-US" sz="1000" b="1" dirty="0" err="1">
                <a:solidFill>
                  <a:srgbClr val="3264C8"/>
                </a:solidFill>
              </a:rPr>
              <a:t>B4P</a:t>
            </a:r>
            <a:r>
              <a:rPr lang="en-US" sz="1000" b="1" dirty="0">
                <a:solidFill>
                  <a:srgbClr val="3264C8"/>
                </a:solidFill>
              </a:rPr>
              <a:t>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style.css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PDF, etc.) are moved to the staging area, ready for one-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mouseclick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publication on the Internet: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2FF7FE-1E71-4643-BD24-E3D93C1C4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000" y="2133000"/>
            <a:ext cx="7992000" cy="3240000"/>
          </a:xfrm>
        </p:spPr>
        <p:txBody>
          <a:bodyPr/>
          <a:lstStyle/>
          <a:p>
            <a:pPr algn="ctr"/>
            <a:r>
              <a:rPr lang="en-US" sz="6000" dirty="0"/>
              <a:t>ARCHIVE</a:t>
            </a:r>
          </a:p>
        </p:txBody>
      </p:sp>
    </p:spTree>
    <p:extLst>
      <p:ext uri="{BB962C8B-B14F-4D97-AF65-F5344CB8AC3E}">
        <p14:creationId xmlns:p14="http://schemas.microsoft.com/office/powerpoint/2010/main" val="1607788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feil: Fünfeck 64">
            <a:extLst>
              <a:ext uri="{FF2B5EF4-FFF2-40B4-BE49-F238E27FC236}">
                <a16:creationId xmlns:a16="http://schemas.microsoft.com/office/drawing/2014/main" id="{7677690F-2825-438D-99CD-CE271A13779E}"/>
              </a:ext>
            </a:extLst>
          </p:cNvPr>
          <p:cNvSpPr/>
          <p:nvPr/>
        </p:nvSpPr>
        <p:spPr>
          <a:xfrm flipH="1">
            <a:off x="6672000" y="1917000"/>
            <a:ext cx="3744000" cy="2304000"/>
          </a:xfrm>
          <a:prstGeom prst="homePlate">
            <a:avLst>
              <a:gd name="adj" fmla="val 68441"/>
            </a:avLst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4" name="Pfeil: Fünfeck 3">
            <a:extLst>
              <a:ext uri="{FF2B5EF4-FFF2-40B4-BE49-F238E27FC236}">
                <a16:creationId xmlns:a16="http://schemas.microsoft.com/office/drawing/2014/main" id="{1FFD1BFE-0814-4E73-A3C8-9076B49F2A2F}"/>
              </a:ext>
            </a:extLst>
          </p:cNvPr>
          <p:cNvSpPr/>
          <p:nvPr/>
        </p:nvSpPr>
        <p:spPr>
          <a:xfrm>
            <a:off x="1632000" y="1917000"/>
            <a:ext cx="3744000" cy="2304000"/>
          </a:xfrm>
          <a:prstGeom prst="homePlate">
            <a:avLst>
              <a:gd name="adj" fmla="val 68441"/>
            </a:avLst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Analytics and Execution Engine: Overview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906F6C29-0A12-4C9A-8BC5-EB698990401B}"/>
              </a:ext>
            </a:extLst>
          </p:cNvPr>
          <p:cNvSpPr/>
          <p:nvPr/>
        </p:nvSpPr>
        <p:spPr>
          <a:xfrm>
            <a:off x="4315514" y="2358067"/>
            <a:ext cx="3368857" cy="1385649"/>
          </a:xfrm>
          <a:prstGeom prst="roundRect">
            <a:avLst>
              <a:gd name="adj" fmla="val 13748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8" name="TextBox 36">
            <a:extLst>
              <a:ext uri="{FF2B5EF4-FFF2-40B4-BE49-F238E27FC236}">
                <a16:creationId xmlns:a16="http://schemas.microsoft.com/office/drawing/2014/main" id="{236871DE-BD9F-416F-AC34-18EAAD0011DB}"/>
              </a:ext>
            </a:extLst>
          </p:cNvPr>
          <p:cNvSpPr txBox="1"/>
          <p:nvPr/>
        </p:nvSpPr>
        <p:spPr>
          <a:xfrm>
            <a:off x="1992000" y="2905683"/>
            <a:ext cx="924383" cy="307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</a:t>
            </a:r>
          </a:p>
        </p:txBody>
      </p:sp>
      <p:sp>
        <p:nvSpPr>
          <p:cNvPr id="19" name="TextBox 37">
            <a:extLst>
              <a:ext uri="{FF2B5EF4-FFF2-40B4-BE49-F238E27FC236}">
                <a16:creationId xmlns:a16="http://schemas.microsoft.com/office/drawing/2014/main" id="{C821B4F5-B605-4C38-A547-BB1B49E6255C}"/>
              </a:ext>
            </a:extLst>
          </p:cNvPr>
          <p:cNvSpPr txBox="1"/>
          <p:nvPr/>
        </p:nvSpPr>
        <p:spPr>
          <a:xfrm>
            <a:off x="1992000" y="2197149"/>
            <a:ext cx="84341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files</a:t>
            </a:r>
          </a:p>
        </p:txBody>
      </p:sp>
      <p:sp>
        <p:nvSpPr>
          <p:cNvPr id="20" name="TextBox 49">
            <a:extLst>
              <a:ext uri="{FF2B5EF4-FFF2-40B4-BE49-F238E27FC236}">
                <a16:creationId xmlns:a16="http://schemas.microsoft.com/office/drawing/2014/main" id="{3DAAB80C-55BC-4CF3-A2CA-CDBAC3F1F009}"/>
              </a:ext>
            </a:extLst>
          </p:cNvPr>
          <p:cNvSpPr txBox="1"/>
          <p:nvPr/>
        </p:nvSpPr>
        <p:spPr>
          <a:xfrm>
            <a:off x="1992000" y="3633842"/>
            <a:ext cx="85842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Web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</a:p>
        </p:txBody>
      </p:sp>
      <p:sp>
        <p:nvSpPr>
          <p:cNvPr id="22" name="TextBox 36">
            <a:extLst>
              <a:ext uri="{FF2B5EF4-FFF2-40B4-BE49-F238E27FC236}">
                <a16:creationId xmlns:a16="http://schemas.microsoft.com/office/drawing/2014/main" id="{EDB3E8C4-A338-47F1-92E8-57F27776069C}"/>
              </a:ext>
            </a:extLst>
          </p:cNvPr>
          <p:cNvSpPr txBox="1"/>
          <p:nvPr/>
        </p:nvSpPr>
        <p:spPr>
          <a:xfrm>
            <a:off x="6175123" y="4551511"/>
            <a:ext cx="10923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Batch</a:t>
            </a:r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Programs</a:t>
            </a:r>
          </a:p>
        </p:txBody>
      </p:sp>
      <p:sp>
        <p:nvSpPr>
          <p:cNvPr id="23" name="TextBox 36">
            <a:extLst>
              <a:ext uri="{FF2B5EF4-FFF2-40B4-BE49-F238E27FC236}">
                <a16:creationId xmlns:a16="http://schemas.microsoft.com/office/drawing/2014/main" id="{1A3D54D4-25CB-4DFC-BBE0-58752B9C4883}"/>
              </a:ext>
            </a:extLst>
          </p:cNvPr>
          <p:cNvSpPr txBox="1"/>
          <p:nvPr/>
        </p:nvSpPr>
        <p:spPr>
          <a:xfrm>
            <a:off x="4476775" y="4551511"/>
            <a:ext cx="118813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Interactive</a:t>
            </a:r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processing</a:t>
            </a: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92423DD3-F943-4D48-85FC-9C8215A5CE48}"/>
              </a:ext>
            </a:extLst>
          </p:cNvPr>
          <p:cNvSpPr txBox="1"/>
          <p:nvPr/>
        </p:nvSpPr>
        <p:spPr>
          <a:xfrm>
            <a:off x="4584000" y="1341000"/>
            <a:ext cx="28800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400" b="1">
                <a:solidFill>
                  <a:srgbClr val="3264C8"/>
                </a:solidFill>
              </a:defRPr>
            </a:lvl1pPr>
          </a:lstStyle>
          <a:p>
            <a:r>
              <a:rPr lang="en-US" dirty="0" err="1"/>
              <a:t>B4P</a:t>
            </a:r>
            <a:r>
              <a:rPr lang="en-US" dirty="0"/>
              <a:t> Data Integration and</a:t>
            </a:r>
            <a:br>
              <a:rPr lang="en-US" dirty="0"/>
            </a:br>
            <a:r>
              <a:rPr lang="en-US" dirty="0"/>
              <a:t>Analytics Engine</a:t>
            </a:r>
          </a:p>
        </p:txBody>
      </p:sp>
      <p:sp>
        <p:nvSpPr>
          <p:cNvPr id="28" name="Cylinder">
            <a:extLst>
              <a:ext uri="{FF2B5EF4-FFF2-40B4-BE49-F238E27FC236}">
                <a16:creationId xmlns:a16="http://schemas.microsoft.com/office/drawing/2014/main" id="{8AA3741A-96AF-4EF4-B8FE-2C9A91917482}"/>
              </a:ext>
            </a:extLst>
          </p:cNvPr>
          <p:cNvSpPr/>
          <p:nvPr/>
        </p:nvSpPr>
        <p:spPr>
          <a:xfrm>
            <a:off x="3342336" y="2897635"/>
            <a:ext cx="293429" cy="387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0F4E49F9-24D0-4FC5-9457-64F321013583}"/>
              </a:ext>
            </a:extLst>
          </p:cNvPr>
          <p:cNvSpPr/>
          <p:nvPr/>
        </p:nvSpPr>
        <p:spPr>
          <a:xfrm>
            <a:off x="3252185" y="2133000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0" name="Rectangle">
            <a:extLst>
              <a:ext uri="{FF2B5EF4-FFF2-40B4-BE49-F238E27FC236}">
                <a16:creationId xmlns:a16="http://schemas.microsoft.com/office/drawing/2014/main" id="{D8FFC1C0-D9C9-482E-BAF2-8ADFB586AB87}"/>
              </a:ext>
            </a:extLst>
          </p:cNvPr>
          <p:cNvSpPr/>
          <p:nvPr/>
        </p:nvSpPr>
        <p:spPr>
          <a:xfrm>
            <a:off x="3328385" y="2183800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DAE72074-EF23-47C1-AEFD-AA7E736EDF8D}"/>
              </a:ext>
            </a:extLst>
          </p:cNvPr>
          <p:cNvSpPr/>
          <p:nvPr/>
        </p:nvSpPr>
        <p:spPr>
          <a:xfrm>
            <a:off x="3417285" y="2234601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2" name="Computer">
            <a:extLst>
              <a:ext uri="{FF2B5EF4-FFF2-40B4-BE49-F238E27FC236}">
                <a16:creationId xmlns:a16="http://schemas.microsoft.com/office/drawing/2014/main" id="{FDE704CC-92A1-4107-B733-3B4E586E62FB}"/>
              </a:ext>
            </a:extLst>
          </p:cNvPr>
          <p:cNvSpPr/>
          <p:nvPr/>
        </p:nvSpPr>
        <p:spPr>
          <a:xfrm>
            <a:off x="4872647" y="4138587"/>
            <a:ext cx="396388" cy="370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4" name="World">
            <a:extLst>
              <a:ext uri="{FF2B5EF4-FFF2-40B4-BE49-F238E27FC236}">
                <a16:creationId xmlns:a16="http://schemas.microsoft.com/office/drawing/2014/main" id="{F021997C-839D-4DBB-9A70-8A55A5E0AA71}"/>
              </a:ext>
            </a:extLst>
          </p:cNvPr>
          <p:cNvSpPr/>
          <p:nvPr/>
        </p:nvSpPr>
        <p:spPr>
          <a:xfrm>
            <a:off x="3283764" y="3554639"/>
            <a:ext cx="435973" cy="435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5" name="TextBox 36">
            <a:extLst>
              <a:ext uri="{FF2B5EF4-FFF2-40B4-BE49-F238E27FC236}">
                <a16:creationId xmlns:a16="http://schemas.microsoft.com/office/drawing/2014/main" id="{83BEF026-06A0-45D5-81E8-48CB522DC6C5}"/>
              </a:ext>
            </a:extLst>
          </p:cNvPr>
          <p:cNvSpPr txBox="1"/>
          <p:nvPr/>
        </p:nvSpPr>
        <p:spPr>
          <a:xfrm>
            <a:off x="1632000" y="1341000"/>
            <a:ext cx="2880000" cy="50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noAutofit/>
          </a:bodyPr>
          <a:lstStyle/>
          <a:p>
            <a:pPr>
              <a:defRPr sz="1400">
                <a:solidFill>
                  <a:srgbClr val="535353"/>
                </a:solidFill>
              </a:defRPr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Complex</a:t>
            </a:r>
          </a:p>
          <a:p>
            <a:pPr>
              <a:defRPr sz="1400">
                <a:solidFill>
                  <a:srgbClr val="535353"/>
                </a:solidFill>
              </a:defRPr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Sources</a:t>
            </a:r>
          </a:p>
        </p:txBody>
      </p:sp>
      <p:sp>
        <p:nvSpPr>
          <p:cNvPr id="36" name="Line">
            <a:extLst>
              <a:ext uri="{FF2B5EF4-FFF2-40B4-BE49-F238E27FC236}">
                <a16:creationId xmlns:a16="http://schemas.microsoft.com/office/drawing/2014/main" id="{8F4BD6E5-0894-4151-867C-908F75885BB7}"/>
              </a:ext>
            </a:extLst>
          </p:cNvPr>
          <p:cNvSpPr/>
          <p:nvPr/>
        </p:nvSpPr>
        <p:spPr>
          <a:xfrm flipH="1">
            <a:off x="5062972" y="3734823"/>
            <a:ext cx="2561" cy="316215"/>
          </a:xfrm>
          <a:prstGeom prst="line">
            <a:avLst/>
          </a:prstGeom>
          <a:ln w="31750">
            <a:solidFill>
              <a:schemeClr val="accent1"/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id="{435F275B-F63F-4644-86A1-D50A28525A32}"/>
              </a:ext>
            </a:extLst>
          </p:cNvPr>
          <p:cNvSpPr/>
          <p:nvPr/>
        </p:nvSpPr>
        <p:spPr>
          <a:xfrm flipV="1">
            <a:off x="6631289" y="3752203"/>
            <a:ext cx="2561" cy="288865"/>
          </a:xfrm>
          <a:prstGeom prst="line">
            <a:avLst/>
          </a:prstGeom>
          <a:ln w="31750">
            <a:solidFill>
              <a:schemeClr val="accent1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 dirty="0"/>
          </a:p>
        </p:txBody>
      </p:sp>
      <p:sp>
        <p:nvSpPr>
          <p:cNvPr id="38" name="TextBox 36">
            <a:extLst>
              <a:ext uri="{FF2B5EF4-FFF2-40B4-BE49-F238E27FC236}">
                <a16:creationId xmlns:a16="http://schemas.microsoft.com/office/drawing/2014/main" id="{475FFF56-8B66-452F-9549-8DCE733128E4}"/>
              </a:ext>
            </a:extLst>
          </p:cNvPr>
          <p:cNvSpPr txBox="1"/>
          <p:nvPr/>
        </p:nvSpPr>
        <p:spPr>
          <a:xfrm>
            <a:off x="7536000" y="1341000"/>
            <a:ext cx="2880000" cy="50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noAutofit/>
          </a:bodyPr>
          <a:lstStyle/>
          <a:p>
            <a:pPr algn="r">
              <a:defRPr sz="1400">
                <a:solidFill>
                  <a:srgbClr val="535353"/>
                </a:solidFill>
              </a:defRPr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Comprehensive Analysis</a:t>
            </a:r>
          </a:p>
          <a:p>
            <a:pPr algn="r">
              <a:defRPr sz="1400">
                <a:solidFill>
                  <a:srgbClr val="535353"/>
                </a:solidFill>
              </a:defRPr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Generated  in Seconds</a:t>
            </a:r>
          </a:p>
        </p:txBody>
      </p:sp>
      <p:sp>
        <p:nvSpPr>
          <p:cNvPr id="33" name="Rectangle">
            <a:extLst>
              <a:ext uri="{FF2B5EF4-FFF2-40B4-BE49-F238E27FC236}">
                <a16:creationId xmlns:a16="http://schemas.microsoft.com/office/drawing/2014/main" id="{551F1A89-BCA0-460C-99CC-06E188E473DE}"/>
              </a:ext>
            </a:extLst>
          </p:cNvPr>
          <p:cNvSpPr/>
          <p:nvPr/>
        </p:nvSpPr>
        <p:spPr>
          <a:xfrm>
            <a:off x="6470425" y="4095274"/>
            <a:ext cx="275795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88B5600E-39FB-4123-AE8E-55B83964E66B}"/>
              </a:ext>
            </a:extLst>
          </p:cNvPr>
          <p:cNvSpPr/>
          <p:nvPr/>
        </p:nvSpPr>
        <p:spPr>
          <a:xfrm>
            <a:off x="6536133" y="4135763"/>
            <a:ext cx="275796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1394C765-3455-455E-9D27-24C75743AE74}"/>
              </a:ext>
            </a:extLst>
          </p:cNvPr>
          <p:cNvSpPr/>
          <p:nvPr/>
        </p:nvSpPr>
        <p:spPr>
          <a:xfrm>
            <a:off x="6594562" y="4186563"/>
            <a:ext cx="275795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41" name="B4P">
            <a:extLst>
              <a:ext uri="{FF2B5EF4-FFF2-40B4-BE49-F238E27FC236}">
                <a16:creationId xmlns:a16="http://schemas.microsoft.com/office/drawing/2014/main" id="{D764307D-9EF9-44B3-9CD5-0969C0E1AB3C}"/>
              </a:ext>
            </a:extLst>
          </p:cNvPr>
          <p:cNvSpPr txBox="1"/>
          <p:nvPr/>
        </p:nvSpPr>
        <p:spPr>
          <a:xfrm>
            <a:off x="6574083" y="4248659"/>
            <a:ext cx="316752" cy="230832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535353"/>
                </a:solidFill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</a:p>
        </p:txBody>
      </p:sp>
      <p:sp>
        <p:nvSpPr>
          <p:cNvPr id="43" name="Bar Chart">
            <a:extLst>
              <a:ext uri="{FF2B5EF4-FFF2-40B4-BE49-F238E27FC236}">
                <a16:creationId xmlns:a16="http://schemas.microsoft.com/office/drawing/2014/main" id="{2E539F6F-9C1F-4C17-AC44-044794EE8681}"/>
              </a:ext>
            </a:extLst>
          </p:cNvPr>
          <p:cNvSpPr/>
          <p:nvPr/>
        </p:nvSpPr>
        <p:spPr>
          <a:xfrm>
            <a:off x="9639642" y="2844914"/>
            <a:ext cx="369063" cy="36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6860" y="3004"/>
                </a:moveTo>
                <a:lnTo>
                  <a:pt x="16860" y="19065"/>
                </a:lnTo>
                <a:lnTo>
                  <a:pt x="19553" y="19065"/>
                </a:lnTo>
                <a:lnTo>
                  <a:pt x="19553" y="3004"/>
                </a:lnTo>
                <a:lnTo>
                  <a:pt x="16860" y="3004"/>
                </a:lnTo>
                <a:close/>
                <a:moveTo>
                  <a:pt x="7272" y="6922"/>
                </a:moveTo>
                <a:lnTo>
                  <a:pt x="7272" y="19065"/>
                </a:lnTo>
                <a:lnTo>
                  <a:pt x="9965" y="19065"/>
                </a:lnTo>
                <a:lnTo>
                  <a:pt x="9965" y="6922"/>
                </a:lnTo>
                <a:lnTo>
                  <a:pt x="7272" y="6922"/>
                </a:lnTo>
                <a:close/>
                <a:moveTo>
                  <a:pt x="12066" y="10127"/>
                </a:moveTo>
                <a:lnTo>
                  <a:pt x="12066" y="19065"/>
                </a:lnTo>
                <a:lnTo>
                  <a:pt x="14759" y="19065"/>
                </a:lnTo>
                <a:lnTo>
                  <a:pt x="14759" y="10127"/>
                </a:lnTo>
                <a:lnTo>
                  <a:pt x="12066" y="10127"/>
                </a:lnTo>
                <a:close/>
                <a:moveTo>
                  <a:pt x="2478" y="15151"/>
                </a:moveTo>
                <a:lnTo>
                  <a:pt x="2478" y="19065"/>
                </a:lnTo>
                <a:lnTo>
                  <a:pt x="5171" y="19065"/>
                </a:lnTo>
                <a:lnTo>
                  <a:pt x="5171" y="15151"/>
                </a:lnTo>
                <a:lnTo>
                  <a:pt x="2478" y="15151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Line Graph">
            <a:extLst>
              <a:ext uri="{FF2B5EF4-FFF2-40B4-BE49-F238E27FC236}">
                <a16:creationId xmlns:a16="http://schemas.microsoft.com/office/drawing/2014/main" id="{7896D580-56BD-4675-9195-D5AC43ADA9B4}"/>
              </a:ext>
            </a:extLst>
          </p:cNvPr>
          <p:cNvSpPr/>
          <p:nvPr/>
        </p:nvSpPr>
        <p:spPr>
          <a:xfrm>
            <a:off x="9626942" y="3589505"/>
            <a:ext cx="416598" cy="415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9991" y="7364"/>
                </a:moveTo>
                <a:lnTo>
                  <a:pt x="17165" y="8228"/>
                </a:lnTo>
                <a:lnTo>
                  <a:pt x="17811" y="8832"/>
                </a:lnTo>
                <a:lnTo>
                  <a:pt x="13288" y="13689"/>
                </a:lnTo>
                <a:lnTo>
                  <a:pt x="10021" y="10341"/>
                </a:lnTo>
                <a:lnTo>
                  <a:pt x="2932" y="17951"/>
                </a:lnTo>
                <a:lnTo>
                  <a:pt x="3799" y="18763"/>
                </a:lnTo>
                <a:lnTo>
                  <a:pt x="10041" y="12061"/>
                </a:lnTo>
                <a:lnTo>
                  <a:pt x="13327" y="15430"/>
                </a:lnTo>
                <a:lnTo>
                  <a:pt x="13766" y="14916"/>
                </a:lnTo>
                <a:lnTo>
                  <a:pt x="18678" y="9644"/>
                </a:lnTo>
                <a:lnTo>
                  <a:pt x="19324" y="10250"/>
                </a:lnTo>
                <a:lnTo>
                  <a:pt x="19991" y="7364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catter Graph">
            <a:extLst>
              <a:ext uri="{FF2B5EF4-FFF2-40B4-BE49-F238E27FC236}">
                <a16:creationId xmlns:a16="http://schemas.microsoft.com/office/drawing/2014/main" id="{F6AF3C31-C4EF-43BB-A08C-786119A73AD4}"/>
              </a:ext>
            </a:extLst>
          </p:cNvPr>
          <p:cNvSpPr/>
          <p:nvPr/>
        </p:nvSpPr>
        <p:spPr>
          <a:xfrm>
            <a:off x="9649546" y="2133000"/>
            <a:ext cx="347642" cy="346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6"/>
                </a:lnTo>
                <a:cubicBezTo>
                  <a:pt x="0" y="21513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3"/>
                  <a:pt x="21600" y="21406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41"/>
                  <a:pt x="970" y="20434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4855" y="4365"/>
                </a:moveTo>
                <a:cubicBezTo>
                  <a:pt x="14545" y="4365"/>
                  <a:pt x="14235" y="4483"/>
                  <a:pt x="13998" y="4721"/>
                </a:cubicBezTo>
                <a:cubicBezTo>
                  <a:pt x="13525" y="5195"/>
                  <a:pt x="13525" y="5964"/>
                  <a:pt x="13998" y="6439"/>
                </a:cubicBezTo>
                <a:cubicBezTo>
                  <a:pt x="14472" y="6913"/>
                  <a:pt x="15239" y="6913"/>
                  <a:pt x="15712" y="6439"/>
                </a:cubicBezTo>
                <a:cubicBezTo>
                  <a:pt x="16185" y="5964"/>
                  <a:pt x="16185" y="5195"/>
                  <a:pt x="15712" y="4721"/>
                </a:cubicBezTo>
                <a:cubicBezTo>
                  <a:pt x="15475" y="4483"/>
                  <a:pt x="15165" y="4365"/>
                  <a:pt x="14855" y="4365"/>
                </a:cubicBezTo>
                <a:close/>
                <a:moveTo>
                  <a:pt x="4336" y="6020"/>
                </a:moveTo>
                <a:cubicBezTo>
                  <a:pt x="4026" y="6020"/>
                  <a:pt x="3716" y="6139"/>
                  <a:pt x="3479" y="6376"/>
                </a:cubicBezTo>
                <a:cubicBezTo>
                  <a:pt x="3006" y="6851"/>
                  <a:pt x="3006" y="7620"/>
                  <a:pt x="3479" y="8095"/>
                </a:cubicBezTo>
                <a:cubicBezTo>
                  <a:pt x="3953" y="8569"/>
                  <a:pt x="4720" y="8569"/>
                  <a:pt x="5193" y="8095"/>
                </a:cubicBezTo>
                <a:cubicBezTo>
                  <a:pt x="5666" y="7620"/>
                  <a:pt x="5666" y="6851"/>
                  <a:pt x="5193" y="6376"/>
                </a:cubicBezTo>
                <a:cubicBezTo>
                  <a:pt x="4956" y="6139"/>
                  <a:pt x="4646" y="6020"/>
                  <a:pt x="4336" y="6020"/>
                </a:cubicBezTo>
                <a:close/>
                <a:moveTo>
                  <a:pt x="9154" y="9823"/>
                </a:moveTo>
                <a:cubicBezTo>
                  <a:pt x="8844" y="9823"/>
                  <a:pt x="8534" y="9942"/>
                  <a:pt x="8297" y="10179"/>
                </a:cubicBezTo>
                <a:cubicBezTo>
                  <a:pt x="7824" y="10653"/>
                  <a:pt x="7824" y="11422"/>
                  <a:pt x="8297" y="11897"/>
                </a:cubicBezTo>
                <a:cubicBezTo>
                  <a:pt x="8770" y="12372"/>
                  <a:pt x="9537" y="12372"/>
                  <a:pt x="10011" y="11897"/>
                </a:cubicBezTo>
                <a:cubicBezTo>
                  <a:pt x="10484" y="11422"/>
                  <a:pt x="10484" y="10653"/>
                  <a:pt x="10011" y="10179"/>
                </a:cubicBezTo>
                <a:cubicBezTo>
                  <a:pt x="9774" y="9942"/>
                  <a:pt x="9464" y="9823"/>
                  <a:pt x="9154" y="9823"/>
                </a:cubicBezTo>
                <a:close/>
                <a:moveTo>
                  <a:pt x="16522" y="12697"/>
                </a:moveTo>
                <a:cubicBezTo>
                  <a:pt x="16211" y="12697"/>
                  <a:pt x="15901" y="12816"/>
                  <a:pt x="15665" y="13053"/>
                </a:cubicBezTo>
                <a:cubicBezTo>
                  <a:pt x="15191" y="13528"/>
                  <a:pt x="15191" y="14297"/>
                  <a:pt x="15665" y="14771"/>
                </a:cubicBezTo>
                <a:cubicBezTo>
                  <a:pt x="16138" y="15246"/>
                  <a:pt x="16905" y="15246"/>
                  <a:pt x="17378" y="14771"/>
                </a:cubicBezTo>
                <a:cubicBezTo>
                  <a:pt x="17852" y="14297"/>
                  <a:pt x="17852" y="13528"/>
                  <a:pt x="17378" y="13053"/>
                </a:cubicBezTo>
                <a:cubicBezTo>
                  <a:pt x="17142" y="12816"/>
                  <a:pt x="16832" y="12697"/>
                  <a:pt x="16522" y="12697"/>
                </a:cubicBezTo>
                <a:close/>
                <a:moveTo>
                  <a:pt x="6257" y="15838"/>
                </a:moveTo>
                <a:cubicBezTo>
                  <a:pt x="5947" y="15838"/>
                  <a:pt x="5637" y="15957"/>
                  <a:pt x="5400" y="16194"/>
                </a:cubicBezTo>
                <a:cubicBezTo>
                  <a:pt x="4927" y="16669"/>
                  <a:pt x="4927" y="17438"/>
                  <a:pt x="5400" y="17912"/>
                </a:cubicBezTo>
                <a:cubicBezTo>
                  <a:pt x="5873" y="18387"/>
                  <a:pt x="6640" y="18387"/>
                  <a:pt x="7114" y="17912"/>
                </a:cubicBezTo>
                <a:cubicBezTo>
                  <a:pt x="7587" y="17438"/>
                  <a:pt x="7587" y="16669"/>
                  <a:pt x="7114" y="16194"/>
                </a:cubicBezTo>
                <a:cubicBezTo>
                  <a:pt x="6877" y="15957"/>
                  <a:pt x="6567" y="15838"/>
                  <a:pt x="6257" y="15838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TextBox 36">
            <a:extLst>
              <a:ext uri="{FF2B5EF4-FFF2-40B4-BE49-F238E27FC236}">
                <a16:creationId xmlns:a16="http://schemas.microsoft.com/office/drawing/2014/main" id="{9C506DCC-9081-4846-88AF-2F32E750F38E}"/>
              </a:ext>
            </a:extLst>
          </p:cNvPr>
          <p:cNvSpPr txBox="1"/>
          <p:nvPr/>
        </p:nvSpPr>
        <p:spPr>
          <a:xfrm>
            <a:off x="8195647" y="2205000"/>
            <a:ext cx="136473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Excel</a:t>
            </a:r>
          </a:p>
        </p:txBody>
      </p:sp>
      <p:sp>
        <p:nvSpPr>
          <p:cNvPr id="47" name="TextBox 37">
            <a:extLst>
              <a:ext uri="{FF2B5EF4-FFF2-40B4-BE49-F238E27FC236}">
                <a16:creationId xmlns:a16="http://schemas.microsoft.com/office/drawing/2014/main" id="{63A717A5-F7E8-4DE1-A842-C51444D36F72}"/>
              </a:ext>
            </a:extLst>
          </p:cNvPr>
          <p:cNvSpPr txBox="1"/>
          <p:nvPr/>
        </p:nvSpPr>
        <p:spPr>
          <a:xfrm>
            <a:off x="8192378" y="2925000"/>
            <a:ext cx="124518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 browsers</a:t>
            </a:r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7EBD0412-F6B8-4523-AC3C-1B679D040F08}"/>
              </a:ext>
            </a:extLst>
          </p:cNvPr>
          <p:cNvSpPr/>
          <p:nvPr/>
        </p:nvSpPr>
        <p:spPr>
          <a:xfrm>
            <a:off x="4005771" y="2766528"/>
            <a:ext cx="820460" cy="527094"/>
          </a:xfrm>
          <a:prstGeom prst="rightArrow">
            <a:avLst>
              <a:gd name="adj1" fmla="val 66163"/>
              <a:gd name="adj2" fmla="val 67331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Pfeil: nach rechts 47">
            <a:extLst>
              <a:ext uri="{FF2B5EF4-FFF2-40B4-BE49-F238E27FC236}">
                <a16:creationId xmlns:a16="http://schemas.microsoft.com/office/drawing/2014/main" id="{11E1C9DF-B689-8741-9F99-18AE3C7A0D38}"/>
              </a:ext>
            </a:extLst>
          </p:cNvPr>
          <p:cNvSpPr/>
          <p:nvPr/>
        </p:nvSpPr>
        <p:spPr>
          <a:xfrm>
            <a:off x="7328378" y="2757906"/>
            <a:ext cx="820460" cy="527094"/>
          </a:xfrm>
          <a:prstGeom prst="rightArrow">
            <a:avLst>
              <a:gd name="adj1" fmla="val 66163"/>
              <a:gd name="adj2" fmla="val 67331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076D2205-CCF8-4BEC-9461-8F30A2BAE797}"/>
              </a:ext>
            </a:extLst>
          </p:cNvPr>
          <p:cNvSpPr txBox="1"/>
          <p:nvPr/>
        </p:nvSpPr>
        <p:spPr>
          <a:xfrm>
            <a:off x="8192378" y="3645000"/>
            <a:ext cx="124518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outputs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0FA5A38-322D-4DBF-954E-771F03CD47BF}"/>
              </a:ext>
            </a:extLst>
          </p:cNvPr>
          <p:cNvCxnSpPr>
            <a:cxnSpLocks/>
          </p:cNvCxnSpPr>
          <p:nvPr/>
        </p:nvCxnSpPr>
        <p:spPr>
          <a:xfrm>
            <a:off x="1704000" y="5085000"/>
            <a:ext cx="842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riangle">
            <a:extLst>
              <a:ext uri="{FF2B5EF4-FFF2-40B4-BE49-F238E27FC236}">
                <a16:creationId xmlns:a16="http://schemas.microsoft.com/office/drawing/2014/main" id="{6165BFDE-21D5-4C83-8E11-E52757C45210}"/>
              </a:ext>
            </a:extLst>
          </p:cNvPr>
          <p:cNvSpPr/>
          <p:nvPr/>
        </p:nvSpPr>
        <p:spPr>
          <a:xfrm rot="5400000">
            <a:off x="5743041" y="2989959"/>
            <a:ext cx="538348" cy="696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B4P">
            <a:extLst>
              <a:ext uri="{FF2B5EF4-FFF2-40B4-BE49-F238E27FC236}">
                <a16:creationId xmlns:a16="http://schemas.microsoft.com/office/drawing/2014/main" id="{FA69CB53-BDD1-4819-B0E7-7CD4FBAB3746}"/>
              </a:ext>
            </a:extLst>
          </p:cNvPr>
          <p:cNvSpPr txBox="1"/>
          <p:nvPr/>
        </p:nvSpPr>
        <p:spPr>
          <a:xfrm>
            <a:off x="5346365" y="2421000"/>
            <a:ext cx="1289775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400" dirty="0"/>
              <a:t>B4P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B734889D-B431-4E73-B9F6-917DC764AA95}"/>
              </a:ext>
            </a:extLst>
          </p:cNvPr>
          <p:cNvSpPr txBox="1"/>
          <p:nvPr/>
        </p:nvSpPr>
        <p:spPr>
          <a:xfrm>
            <a:off x="3216000" y="5229000"/>
            <a:ext cx="5760000" cy="72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pPr marL="1165225" indent="-1165225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Files: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Excel (.xlsx, .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xlsm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), CSV/TSV, HTML/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MHTML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XML, JSON, ZIP, text files</a:t>
            </a:r>
          </a:p>
          <a:p>
            <a:pPr marL="1165225" indent="-1165225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Databases: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Exports (SAP,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Filemaker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Oracle, MS Access, Salesforce, etc.)</a:t>
            </a:r>
          </a:p>
          <a:p>
            <a:pPr marL="1165225" indent="-1165225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data: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Internet sources of structured data (web sites, web services)</a:t>
            </a: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6228024A-8D76-4718-A047-B48653DF6B1F}"/>
              </a:ext>
            </a:extLst>
          </p:cNvPr>
          <p:cNvSpPr txBox="1"/>
          <p:nvPr/>
        </p:nvSpPr>
        <p:spPr>
          <a:xfrm>
            <a:off x="1704000" y="5229000"/>
            <a:ext cx="1296000" cy="72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pPr marL="1165225" indent="-1165225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Sources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97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9000"/>
            <a:ext cx="11232000" cy="717944"/>
          </a:xfrm>
        </p:spPr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B4P: 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Conventional methods of data management are inadequate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479376" y="980728"/>
            <a:ext cx="11232624" cy="36004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Start with your time-consuming task repeating regularly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79376" y="5589240"/>
            <a:ext cx="11232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bg1"/>
                </a:solidFill>
              </a:rPr>
              <a:t>Work done (past due date, poor quality)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6DA058-2B17-4798-B960-27562D8E8C80}"/>
              </a:ext>
            </a:extLst>
          </p:cNvPr>
          <p:cNvSpPr/>
          <p:nvPr/>
        </p:nvSpPr>
        <p:spPr>
          <a:xfrm>
            <a:off x="2352000" y="1484784"/>
            <a:ext cx="2520168" cy="648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Internet,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manual data collection, etc.  Lots of mouse </a:t>
            </a:r>
            <a:r>
              <a:rPr lang="en-US" sz="1000" dirty="0" err="1">
                <a:solidFill>
                  <a:schemeClr val="tx1"/>
                </a:solidFill>
              </a:rPr>
              <a:t>clickes</a:t>
            </a:r>
            <a:r>
              <a:rPr lang="en-US" sz="1000" dirty="0">
                <a:solidFill>
                  <a:schemeClr val="tx1"/>
                </a:solidFill>
              </a:rPr>
              <a:t> to initiate all downloads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F0D530-9133-4AE5-8F26-6423458BBA5C}"/>
              </a:ext>
            </a:extLst>
          </p:cNvPr>
          <p:cNvSpPr/>
          <p:nvPr/>
        </p:nvSpPr>
        <p:spPr>
          <a:xfrm>
            <a:off x="2208000" y="2348880"/>
            <a:ext cx="266416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Verify the Data Manually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or semi-automatically on Excel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2A613E-A51F-4094-9070-2AAC7C36DBEE}"/>
              </a:ext>
            </a:extLst>
          </p:cNvPr>
          <p:cNvSpPr/>
          <p:nvPr/>
        </p:nvSpPr>
        <p:spPr>
          <a:xfrm>
            <a:off x="6024296" y="4149080"/>
            <a:ext cx="273570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Condense and Align</a:t>
            </a:r>
            <a:r>
              <a:rPr lang="en-US" sz="1000" dirty="0">
                <a:solidFill>
                  <a:schemeClr val="tx1"/>
                </a:solidFill>
              </a:rPr>
              <a:t> the data, do necessary sorting, build pivot tables, etc.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DCD86C-8B46-4325-8DFC-27D558799C89}"/>
              </a:ext>
            </a:extLst>
          </p:cNvPr>
          <p:cNvSpPr/>
          <p:nvPr/>
        </p:nvSpPr>
        <p:spPr>
          <a:xfrm>
            <a:off x="5736000" y="1484784"/>
            <a:ext cx="3239784" cy="576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Exported Data: Cumbersome Format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e.g. poor format, cryptic terminology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10128B-4E69-4493-883F-91B1968BB0EC}"/>
              </a:ext>
            </a:extLst>
          </p:cNvPr>
          <p:cNvSpPr/>
          <p:nvPr/>
        </p:nvSpPr>
        <p:spPr>
          <a:xfrm>
            <a:off x="6168000" y="4869000"/>
            <a:ext cx="2880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Add Formatting and Style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the results, incl. comments, etc. by hand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FE14AD-054F-4A65-9092-F9CC853A815C}"/>
              </a:ext>
            </a:extLst>
          </p:cNvPr>
          <p:cNvSpPr/>
          <p:nvPr/>
        </p:nvSpPr>
        <p:spPr>
          <a:xfrm>
            <a:off x="6096304" y="3284984"/>
            <a:ext cx="2807696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Compare New vs Old Data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Excel.  Time-consuming analysis of multiple lists along the timeline. Discovered important issues too late.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2B5111-FFEE-47FA-9F30-DC1CECF773C5}"/>
              </a:ext>
            </a:extLst>
          </p:cNvPr>
          <p:cNvSpPr/>
          <p:nvPr/>
        </p:nvSpPr>
        <p:spPr>
          <a:xfrm>
            <a:off x="480000" y="2133000"/>
            <a:ext cx="1512000" cy="5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Foreign Characters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Lost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err="1">
                <a:solidFill>
                  <a:schemeClr val="tx1"/>
                </a:solidFill>
              </a:rPr>
              <a:t>M?nchen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1A891CF-CB7F-485A-AF88-9D3C1148C7B6}"/>
              </a:ext>
            </a:extLst>
          </p:cNvPr>
          <p:cNvSpPr/>
          <p:nvPr/>
        </p:nvSpPr>
        <p:spPr>
          <a:xfrm>
            <a:off x="8328000" y="2260837"/>
            <a:ext cx="252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Incompatible Data Formats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Excel cannot read it in or use it directly, data alignment needed.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E.g. locality of numbers, dates.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B8B1DD7-81AC-49A3-BFB0-556192FCDC60}"/>
              </a:ext>
            </a:extLst>
          </p:cNvPr>
          <p:cNvSpPr/>
          <p:nvPr/>
        </p:nvSpPr>
        <p:spPr>
          <a:xfrm>
            <a:off x="552000" y="3285000"/>
            <a:ext cx="2736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Combine Multiple Info Sources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see the big picture effectively,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do various lookups by hand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2BD9562-09A3-470F-95D4-D9C49863CE5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612084" y="1340768"/>
            <a:ext cx="540004" cy="144016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B43D7F2-2CB7-4BFD-BAFF-09D48BCDC94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4872168" y="1772892"/>
            <a:ext cx="863832" cy="3600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09567D-85E9-49D8-8837-708F863AA9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540084" y="2133000"/>
            <a:ext cx="72000" cy="215880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7937D2-2674-4372-B00B-06B9D4BF1467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8975784" y="1772892"/>
            <a:ext cx="612216" cy="487945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F9F0A94-80CC-4D9E-9F75-BE4F66E6E38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4872168" y="2564904"/>
            <a:ext cx="3455832" cy="55933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9F97561-2A93-4E51-843B-7B2375F84E07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288000" y="3609000"/>
            <a:ext cx="2808304" cy="2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0C04D05B-68CD-404D-A6FB-E6B1CB7F469C}"/>
              </a:ext>
            </a:extLst>
          </p:cNvPr>
          <p:cNvSpPr/>
          <p:nvPr/>
        </p:nvSpPr>
        <p:spPr>
          <a:xfrm>
            <a:off x="5016184" y="2780928"/>
            <a:ext cx="158417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Missing Data</a:t>
            </a:r>
            <a:r>
              <a:rPr lang="en-US" sz="1000" dirty="0">
                <a:solidFill>
                  <a:schemeClr val="tx1"/>
                </a:solidFill>
              </a:rPr>
              <a:t>, manual corrections and filling gaps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E2A7176-6018-4A1F-9C4F-00F5AC13FB1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872168" y="2564904"/>
            <a:ext cx="144016" cy="21602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DE87E8F-65B5-4B59-BF15-3DD8D00B1870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1992000" y="2421000"/>
            <a:ext cx="216000" cy="14390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A7C74E6-2B0F-48B0-B714-DCA8214947C3}"/>
              </a:ext>
            </a:extLst>
          </p:cNvPr>
          <p:cNvCxnSpPr>
            <a:cxnSpLocks/>
            <a:stCxn id="26" idx="3"/>
            <a:endCxn id="8" idx="1"/>
          </p:cNvCxnSpPr>
          <p:nvPr/>
        </p:nvCxnSpPr>
        <p:spPr>
          <a:xfrm flipV="1">
            <a:off x="4512208" y="4401108"/>
            <a:ext cx="1512088" cy="37245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6E727D7-DDF7-45D2-9FDF-FF78A5A0AA4C}"/>
              </a:ext>
            </a:extLst>
          </p:cNvPr>
          <p:cNvSpPr/>
          <p:nvPr/>
        </p:nvSpPr>
        <p:spPr>
          <a:xfrm>
            <a:off x="1920000" y="4521534"/>
            <a:ext cx="259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Do Needed Calculations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come closer to the results and verify them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24349F-8C7C-4BFB-A427-F6C23911D0C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7392148" y="3933056"/>
            <a:ext cx="108004" cy="21602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B209CF3-2247-44C7-A7C4-C4973AA696D3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1920000" y="3933000"/>
            <a:ext cx="1296104" cy="58853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3A0A952-7C6B-41DC-87AC-C784923D11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360000" y="3861000"/>
            <a:ext cx="2664296" cy="54010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AF7E53F-EEE6-4343-B175-E9B03DBC3A3A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4512208" y="4773562"/>
            <a:ext cx="1655792" cy="347466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509E2AD-CD63-4F6C-BA34-763226B299F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7392148" y="4653136"/>
            <a:ext cx="215852" cy="215864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89A93AA1-2C94-4749-94A9-78DFEEF744C7}"/>
              </a:ext>
            </a:extLst>
          </p:cNvPr>
          <p:cNvSpPr/>
          <p:nvPr/>
        </p:nvSpPr>
        <p:spPr>
          <a:xfrm>
            <a:off x="4008000" y="3429000"/>
            <a:ext cx="1512281" cy="864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 is too slow with Big Data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loading and processing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 (3’000 … &gt; 10 M rows)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waiting ... waiting ...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56626C-47D5-4050-A53E-FB6F76B946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288000" y="2996952"/>
            <a:ext cx="1728184" cy="36004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ACF1429-E90E-4B4E-861B-271F06D73D3A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392000" y="5373056"/>
            <a:ext cx="216000" cy="215944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FCBF54A-EA73-4DAC-B3FD-E07B3361906A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600360" y="3068960"/>
            <a:ext cx="899792" cy="21602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ihandform 243">
            <a:extLst>
              <a:ext uri="{FF2B5EF4-FFF2-40B4-BE49-F238E27FC236}">
                <a16:creationId xmlns:a16="http://schemas.microsoft.com/office/drawing/2014/main" id="{942DF992-7F4D-404F-932E-14EF3B898C15}"/>
              </a:ext>
            </a:extLst>
          </p:cNvPr>
          <p:cNvSpPr/>
          <p:nvPr/>
        </p:nvSpPr>
        <p:spPr>
          <a:xfrm>
            <a:off x="2496000" y="5013176"/>
            <a:ext cx="759981" cy="562062"/>
          </a:xfrm>
          <a:custGeom>
            <a:avLst/>
            <a:gdLst>
              <a:gd name="connsiteX0" fmla="*/ 354030 w 759981"/>
              <a:gd name="connsiteY0" fmla="*/ 0 h 562062"/>
              <a:gd name="connsiteX1" fmla="*/ 354030 w 759981"/>
              <a:gd name="connsiteY1" fmla="*/ 58722 h 562062"/>
              <a:gd name="connsiteX2" fmla="*/ 270140 w 759981"/>
              <a:gd name="connsiteY2" fmla="*/ 134223 h 562062"/>
              <a:gd name="connsiteX3" fmla="*/ 1692 w 759981"/>
              <a:gd name="connsiteY3" fmla="*/ 176168 h 562062"/>
              <a:gd name="connsiteX4" fmla="*/ 412753 w 759981"/>
              <a:gd name="connsiteY4" fmla="*/ 251669 h 562062"/>
              <a:gd name="connsiteX5" fmla="*/ 756701 w 759981"/>
              <a:gd name="connsiteY5" fmla="*/ 402671 h 562062"/>
              <a:gd name="connsiteX6" fmla="*/ 203028 w 759981"/>
              <a:gd name="connsiteY6" fmla="*/ 419449 h 562062"/>
              <a:gd name="connsiteX7" fmla="*/ 77193 w 759981"/>
              <a:gd name="connsiteY7" fmla="*/ 562062 h 56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981" h="562062">
                <a:moveTo>
                  <a:pt x="354030" y="0"/>
                </a:moveTo>
                <a:cubicBezTo>
                  <a:pt x="361021" y="18176"/>
                  <a:pt x="368012" y="36352"/>
                  <a:pt x="354030" y="58722"/>
                </a:cubicBezTo>
                <a:cubicBezTo>
                  <a:pt x="340048" y="81092"/>
                  <a:pt x="328863" y="114649"/>
                  <a:pt x="270140" y="134223"/>
                </a:cubicBezTo>
                <a:cubicBezTo>
                  <a:pt x="211417" y="153797"/>
                  <a:pt x="-22077" y="156594"/>
                  <a:pt x="1692" y="176168"/>
                </a:cubicBezTo>
                <a:cubicBezTo>
                  <a:pt x="25461" y="195742"/>
                  <a:pt x="286918" y="213919"/>
                  <a:pt x="412753" y="251669"/>
                </a:cubicBezTo>
                <a:cubicBezTo>
                  <a:pt x="538588" y="289419"/>
                  <a:pt x="791655" y="374708"/>
                  <a:pt x="756701" y="402671"/>
                </a:cubicBezTo>
                <a:cubicBezTo>
                  <a:pt x="721747" y="430634"/>
                  <a:pt x="316279" y="392884"/>
                  <a:pt x="203028" y="419449"/>
                </a:cubicBezTo>
                <a:cubicBezTo>
                  <a:pt x="89777" y="446014"/>
                  <a:pt x="83485" y="504038"/>
                  <a:pt x="77193" y="562062"/>
                </a:cubicBezTo>
              </a:path>
            </a:pathLst>
          </a:cu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3" name="Freihandform 246">
            <a:extLst>
              <a:ext uri="{FF2B5EF4-FFF2-40B4-BE49-F238E27FC236}">
                <a16:creationId xmlns:a16="http://schemas.microsoft.com/office/drawing/2014/main" id="{BCAFC918-D79C-470E-AD8D-13A81D232F2C}"/>
              </a:ext>
            </a:extLst>
          </p:cNvPr>
          <p:cNvSpPr/>
          <p:nvPr/>
        </p:nvSpPr>
        <p:spPr>
          <a:xfrm flipH="1">
            <a:off x="2136000" y="2853000"/>
            <a:ext cx="1512096" cy="432000"/>
          </a:xfrm>
          <a:custGeom>
            <a:avLst/>
            <a:gdLst>
              <a:gd name="connsiteX0" fmla="*/ 109946 w 475428"/>
              <a:gd name="connsiteY0" fmla="*/ 0 h 360726"/>
              <a:gd name="connsiteX1" fmla="*/ 160280 w 475428"/>
              <a:gd name="connsiteY1" fmla="*/ 142613 h 360726"/>
              <a:gd name="connsiteX2" fmla="*/ 889 w 475428"/>
              <a:gd name="connsiteY2" fmla="*/ 251670 h 360726"/>
              <a:gd name="connsiteX3" fmla="*/ 244170 w 475428"/>
              <a:gd name="connsiteY3" fmla="*/ 234892 h 360726"/>
              <a:gd name="connsiteX4" fmla="*/ 445506 w 475428"/>
              <a:gd name="connsiteY4" fmla="*/ 260059 h 360726"/>
              <a:gd name="connsiteX5" fmla="*/ 470673 w 475428"/>
              <a:gd name="connsiteY5" fmla="*/ 360726 h 3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28" h="360726">
                <a:moveTo>
                  <a:pt x="109946" y="0"/>
                </a:moveTo>
                <a:cubicBezTo>
                  <a:pt x="144201" y="50334"/>
                  <a:pt x="178456" y="100668"/>
                  <a:pt x="160280" y="142613"/>
                </a:cubicBezTo>
                <a:cubicBezTo>
                  <a:pt x="142104" y="184558"/>
                  <a:pt x="-13093" y="236290"/>
                  <a:pt x="889" y="251670"/>
                </a:cubicBezTo>
                <a:cubicBezTo>
                  <a:pt x="14871" y="267050"/>
                  <a:pt x="170067" y="233494"/>
                  <a:pt x="244170" y="234892"/>
                </a:cubicBezTo>
                <a:cubicBezTo>
                  <a:pt x="318273" y="236290"/>
                  <a:pt x="407756" y="239087"/>
                  <a:pt x="445506" y="260059"/>
                </a:cubicBezTo>
                <a:cubicBezTo>
                  <a:pt x="483256" y="281031"/>
                  <a:pt x="476964" y="320878"/>
                  <a:pt x="470673" y="360726"/>
                </a:cubicBezTo>
              </a:path>
            </a:pathLst>
          </a:cu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A912A3FA-3005-4A24-A0F3-6BAFE3EE4B79}"/>
              </a:ext>
            </a:extLst>
          </p:cNvPr>
          <p:cNvSpPr/>
          <p:nvPr/>
        </p:nvSpPr>
        <p:spPr>
          <a:xfrm>
            <a:off x="5520000" y="2277000"/>
            <a:ext cx="1728000" cy="360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Mistakes Happening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4A321E5-4ED0-41D1-B695-402833429CBB}"/>
              </a:ext>
            </a:extLst>
          </p:cNvPr>
          <p:cNvSpPr/>
          <p:nvPr/>
        </p:nvSpPr>
        <p:spPr>
          <a:xfrm>
            <a:off x="336000" y="4149000"/>
            <a:ext cx="15036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Clean-Up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Unlikely to discover all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issues every time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1B8BBE0B-7424-4D21-83AF-914DF53758B0}"/>
              </a:ext>
            </a:extLst>
          </p:cNvPr>
          <p:cNvCxnSpPr>
            <a:cxnSpLocks/>
            <a:endCxn id="102" idx="0"/>
          </p:cNvCxnSpPr>
          <p:nvPr/>
        </p:nvCxnSpPr>
        <p:spPr>
          <a:xfrm flipH="1">
            <a:off x="1087800" y="3933000"/>
            <a:ext cx="400200" cy="21600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4E423CD8-8A2D-4195-9F8C-0866190BFC4B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 flipV="1">
            <a:off x="1087800" y="4653056"/>
            <a:ext cx="832200" cy="28794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4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B4P: Problem Statement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Conventional Solutions are Complex and Unsustainable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AE38A44-B5E8-4DAB-8EFD-45E47FC569DF}"/>
              </a:ext>
            </a:extLst>
          </p:cNvPr>
          <p:cNvSpPr/>
          <p:nvPr/>
        </p:nvSpPr>
        <p:spPr>
          <a:xfrm>
            <a:off x="480000" y="1269000"/>
            <a:ext cx="2160000" cy="122400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C0270E-C324-4163-A656-16F320E1823A}"/>
              </a:ext>
            </a:extLst>
          </p:cNvPr>
          <p:cNvSpPr/>
          <p:nvPr/>
        </p:nvSpPr>
        <p:spPr>
          <a:xfrm>
            <a:off x="480000" y="2781000"/>
            <a:ext cx="2160000" cy="165600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Computer Program 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(C, Java, Python, etc.)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DC13B4-C454-46AB-85A5-096651790B39}"/>
              </a:ext>
            </a:extLst>
          </p:cNvPr>
          <p:cNvSpPr/>
          <p:nvPr/>
        </p:nvSpPr>
        <p:spPr>
          <a:xfrm>
            <a:off x="480000" y="4725000"/>
            <a:ext cx="2160000" cy="144000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(or two)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6F1041-4C09-427B-9A50-13718595F67D}"/>
              </a:ext>
            </a:extLst>
          </p:cNvPr>
          <p:cNvSpPr/>
          <p:nvPr/>
        </p:nvSpPr>
        <p:spPr>
          <a:xfrm>
            <a:off x="2784000" y="5877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Time consuming, depending on others, expensive, bothering others repeatedly for approvals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E1620E-CA03-4F44-AA56-896573CA9024}"/>
              </a:ext>
            </a:extLst>
          </p:cNvPr>
          <p:cNvSpPr/>
          <p:nvPr/>
        </p:nvSpPr>
        <p:spPr>
          <a:xfrm>
            <a:off x="2784000" y="4149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Time consuming, others having difficulties understanding your work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72B769E-89DD-4884-9C9A-7E748EC5AE26}"/>
              </a:ext>
            </a:extLst>
          </p:cNvPr>
          <p:cNvSpPr/>
          <p:nvPr/>
        </p:nvSpPr>
        <p:spPr>
          <a:xfrm>
            <a:off x="2784000" y="2205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Complex code and poor performance for tasks if they are not that simple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A41ED9-4CC3-4023-ADBF-5758259247C2}"/>
              </a:ext>
            </a:extLst>
          </p:cNvPr>
          <p:cNvSpPr/>
          <p:nvPr/>
        </p:nvSpPr>
        <p:spPr>
          <a:xfrm>
            <a:off x="2784000" y="1269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OK for simple tasks,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coding can become cumbersome if problems are more complex.  Vulnerable if data format changes.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Processing performance will drop significantly when working with high data volumes.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5B275BA-B613-4C7D-A4AB-FF78182C226F}"/>
              </a:ext>
            </a:extLst>
          </p:cNvPr>
          <p:cNvSpPr/>
          <p:nvPr/>
        </p:nvSpPr>
        <p:spPr>
          <a:xfrm>
            <a:off x="2784000" y="2781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very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you have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Such programs end up very large, with many functional details coded by hand.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Good programming know-how, ideally object-oriented programming </a:t>
            </a:r>
            <a:r>
              <a:rPr lang="en-US" sz="1400" dirty="0" err="1">
                <a:solidFill>
                  <a:schemeClr val="tx1"/>
                </a:solidFill>
              </a:rPr>
              <a:t>sklls</a:t>
            </a:r>
            <a:r>
              <a:rPr lang="en-US" sz="1400" dirty="0">
                <a:solidFill>
                  <a:schemeClr val="tx1"/>
                </a:solidFill>
              </a:rPr>
              <a:t> are needed, as well as obtaining a suitable development environment.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E493D41-9BB3-4C6B-B8E1-56B5D00FF627}"/>
              </a:ext>
            </a:extLst>
          </p:cNvPr>
          <p:cNvSpPr/>
          <p:nvPr/>
        </p:nvSpPr>
        <p:spPr>
          <a:xfrm>
            <a:off x="2784000" y="4797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are quite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will depend on them as they expected, and keep convincing your boss to have these expenses approved.</a:t>
            </a:r>
          </a:p>
        </p:txBody>
      </p:sp>
    </p:spTree>
    <p:extLst>
      <p:ext uri="{BB962C8B-B14F-4D97-AF65-F5344CB8AC3E}">
        <p14:creationId xmlns:p14="http://schemas.microsoft.com/office/powerpoint/2010/main" val="414407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Analytics and Execution Engine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Analysis with Maximal Efficiency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342509" y="587696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Rapid, High Quality Results</a:t>
            </a:r>
          </a:p>
        </p:txBody>
      </p:sp>
      <p:sp>
        <p:nvSpPr>
          <p:cNvPr id="38" name="Rounded Rectangle">
            <a:extLst>
              <a:ext uri="{FF2B5EF4-FFF2-40B4-BE49-F238E27FC236}">
                <a16:creationId xmlns:a16="http://schemas.microsoft.com/office/drawing/2014/main" id="{5DFE86AA-4157-4079-BD1C-38B5AC8E8449}"/>
              </a:ext>
            </a:extLst>
          </p:cNvPr>
          <p:cNvSpPr/>
          <p:nvPr/>
        </p:nvSpPr>
        <p:spPr>
          <a:xfrm>
            <a:off x="336000" y="2273854"/>
            <a:ext cx="11448000" cy="2781807"/>
          </a:xfrm>
          <a:prstGeom prst="roundRect">
            <a:avLst>
              <a:gd name="adj" fmla="val 6014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873E213-EAED-4DA5-8723-F0297BE5B007}"/>
              </a:ext>
            </a:extLst>
          </p:cNvPr>
          <p:cNvSpPr/>
          <p:nvPr/>
        </p:nvSpPr>
        <p:spPr>
          <a:xfrm>
            <a:off x="445621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source data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A1A335C-7C32-4D84-940F-4DD54519A780}"/>
              </a:ext>
            </a:extLst>
          </p:cNvPr>
          <p:cNvSpPr/>
          <p:nvPr/>
        </p:nvSpPr>
        <p:spPr>
          <a:xfrm>
            <a:off x="1885781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Explore &amp;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F4E0F98-3AED-47C8-BF08-DD2C4ECBA2DD}"/>
              </a:ext>
            </a:extLst>
          </p:cNvPr>
          <p:cNvSpPr/>
          <p:nvPr/>
        </p:nvSpPr>
        <p:spPr>
          <a:xfrm>
            <a:off x="7646437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A5286A4-2D3A-4165-AF95-8086B9804929}"/>
              </a:ext>
            </a:extLst>
          </p:cNvPr>
          <p:cNvSpPr/>
          <p:nvPr/>
        </p:nvSpPr>
        <p:spPr>
          <a:xfrm>
            <a:off x="10505219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Save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43" name="Gleichschenkliges Dreieck 42">
            <a:extLst>
              <a:ext uri="{FF2B5EF4-FFF2-40B4-BE49-F238E27FC236}">
                <a16:creationId xmlns:a16="http://schemas.microsoft.com/office/drawing/2014/main" id="{DB8CAE93-7887-4A7B-A1FD-76280495523E}"/>
              </a:ext>
            </a:extLst>
          </p:cNvPr>
          <p:cNvSpPr/>
          <p:nvPr/>
        </p:nvSpPr>
        <p:spPr>
          <a:xfrm rot="5400000">
            <a:off x="1669621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948D983A-C611-4651-88A2-26405A577B51}"/>
              </a:ext>
            </a:extLst>
          </p:cNvPr>
          <p:cNvSpPr/>
          <p:nvPr/>
        </p:nvSpPr>
        <p:spPr>
          <a:xfrm rot="5400000">
            <a:off x="7430397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5" name="Gleichschenkliges Dreieck 74">
            <a:extLst>
              <a:ext uri="{FF2B5EF4-FFF2-40B4-BE49-F238E27FC236}">
                <a16:creationId xmlns:a16="http://schemas.microsoft.com/office/drawing/2014/main" id="{55ECE7AC-C3E1-4C56-B887-6DE849E69227}"/>
              </a:ext>
            </a:extLst>
          </p:cNvPr>
          <p:cNvSpPr/>
          <p:nvPr/>
        </p:nvSpPr>
        <p:spPr>
          <a:xfrm rot="5400000">
            <a:off x="10309845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520A02B-A95D-438C-A6EA-34103DD2E7BD}"/>
              </a:ext>
            </a:extLst>
          </p:cNvPr>
          <p:cNvSpPr/>
          <p:nvPr/>
        </p:nvSpPr>
        <p:spPr>
          <a:xfrm>
            <a:off x="3325941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 data</a:t>
            </a:r>
          </a:p>
        </p:txBody>
      </p:sp>
      <p:sp>
        <p:nvSpPr>
          <p:cNvPr id="78" name="Gleichschenkliges Dreieck 77">
            <a:extLst>
              <a:ext uri="{FF2B5EF4-FFF2-40B4-BE49-F238E27FC236}">
                <a16:creationId xmlns:a16="http://schemas.microsoft.com/office/drawing/2014/main" id="{8229A06F-2F47-483C-B55A-20F4F84E9A80}"/>
              </a:ext>
            </a:extLst>
          </p:cNvPr>
          <p:cNvSpPr/>
          <p:nvPr/>
        </p:nvSpPr>
        <p:spPr>
          <a:xfrm rot="5400000">
            <a:off x="3109797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D473285-FE23-40A7-AC6C-E556C2C95B80}"/>
              </a:ext>
            </a:extLst>
          </p:cNvPr>
          <p:cNvSpPr/>
          <p:nvPr/>
        </p:nvSpPr>
        <p:spPr>
          <a:xfrm>
            <a:off x="6206373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Perform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lookups</a:t>
            </a:r>
          </a:p>
        </p:txBody>
      </p:sp>
      <p:sp>
        <p:nvSpPr>
          <p:cNvPr id="80" name="Gleichschenkliges Dreieck 79">
            <a:extLst>
              <a:ext uri="{FF2B5EF4-FFF2-40B4-BE49-F238E27FC236}">
                <a16:creationId xmlns:a16="http://schemas.microsoft.com/office/drawing/2014/main" id="{AE528C97-82D9-4010-9F73-427905B88DB4}"/>
              </a:ext>
            </a:extLst>
          </p:cNvPr>
          <p:cNvSpPr/>
          <p:nvPr/>
        </p:nvSpPr>
        <p:spPr>
          <a:xfrm rot="5400000">
            <a:off x="4550077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1" name="Gleichschenkliges Dreieck 80">
            <a:extLst>
              <a:ext uri="{FF2B5EF4-FFF2-40B4-BE49-F238E27FC236}">
                <a16:creationId xmlns:a16="http://schemas.microsoft.com/office/drawing/2014/main" id="{0F61273F-2E6B-4497-B3E8-C3E83DF1114E}"/>
              </a:ext>
            </a:extLst>
          </p:cNvPr>
          <p:cNvSpPr/>
          <p:nvPr/>
        </p:nvSpPr>
        <p:spPr>
          <a:xfrm rot="5400000">
            <a:off x="5990133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3091837F-9646-4B66-BD44-561859AD4472}"/>
              </a:ext>
            </a:extLst>
          </p:cNvPr>
          <p:cNvSpPr/>
          <p:nvPr/>
        </p:nvSpPr>
        <p:spPr>
          <a:xfrm>
            <a:off x="4766101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 data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AAC7A3-772C-4766-8F91-AC4EB5A926EB}"/>
              </a:ext>
            </a:extLst>
          </p:cNvPr>
          <p:cNvSpPr/>
          <p:nvPr/>
        </p:nvSpPr>
        <p:spPr>
          <a:xfrm>
            <a:off x="9085829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84" name="Gleichschenkliges Dreieck 83">
            <a:extLst>
              <a:ext uri="{FF2B5EF4-FFF2-40B4-BE49-F238E27FC236}">
                <a16:creationId xmlns:a16="http://schemas.microsoft.com/office/drawing/2014/main" id="{1F8E3D81-0E46-46AC-B96D-9F398D3AF2EF}"/>
              </a:ext>
            </a:extLst>
          </p:cNvPr>
          <p:cNvSpPr/>
          <p:nvPr/>
        </p:nvSpPr>
        <p:spPr>
          <a:xfrm rot="5400000">
            <a:off x="884527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BDF9A26E-9797-483E-8A8A-2CF3F599CB50}"/>
              </a:ext>
            </a:extLst>
          </p:cNvPr>
          <p:cNvSpPr/>
          <p:nvPr/>
        </p:nvSpPr>
        <p:spPr>
          <a:xfrm>
            <a:off x="445621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From files,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databases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the Internet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r>
              <a:rPr lang="en-US" sz="1000" dirty="0">
                <a:solidFill>
                  <a:schemeClr val="bg1"/>
                </a:solidFill>
              </a:rPr>
              <a:t>, ...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77901057-9348-436D-8D82-C11D9B46FC16}"/>
              </a:ext>
            </a:extLst>
          </p:cNvPr>
          <p:cNvSpPr/>
          <p:nvPr/>
        </p:nvSpPr>
        <p:spPr>
          <a:xfrm>
            <a:off x="1885781" y="3079109"/>
            <a:ext cx="1368000" cy="19765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extract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 you need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Check all headers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Resolve 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Fill information gaps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Interpolating missing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resolve  duplications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2B60A4A8-2FC3-425F-9C83-E957C31EC108}"/>
              </a:ext>
            </a:extLst>
          </p:cNvPr>
          <p:cNvSpPr/>
          <p:nvPr/>
        </p:nvSpPr>
        <p:spPr>
          <a:xfrm>
            <a:off x="3325941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Harmonize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keywords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headers and overall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different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number formats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deviating terminologies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0675EF14-86A3-443D-B685-C480C196B65D}"/>
              </a:ext>
            </a:extLst>
          </p:cNvPr>
          <p:cNvSpPr/>
          <p:nvPr/>
        </p:nvSpPr>
        <p:spPr>
          <a:xfrm>
            <a:off x="4766101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Combine data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from multiple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Eliminate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redundant data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9AF56EF-65C2-44BB-908C-0A2E19E0973A}"/>
              </a:ext>
            </a:extLst>
          </p:cNvPr>
          <p:cNvSpPr/>
          <p:nvPr/>
        </p:nvSpPr>
        <p:spPr>
          <a:xfrm>
            <a:off x="6206373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Enrich the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information value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 your tables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2E294186-8D3B-41EC-A3A5-76F0B5483903}"/>
              </a:ext>
            </a:extLst>
          </p:cNvPr>
          <p:cNvSpPr/>
          <p:nvPr/>
        </p:nvSpPr>
        <p:spPr>
          <a:xfrm>
            <a:off x="7646421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Consolidate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Pivot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288DDD6-41D6-494B-8D6F-FABD607A433C}"/>
              </a:ext>
            </a:extLst>
          </p:cNvPr>
          <p:cNvSpPr/>
          <p:nvPr/>
        </p:nvSpPr>
        <p:spPr>
          <a:xfrm>
            <a:off x="9086581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 and arrange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Add style, formats and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colors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697CCD0-2611-4C02-BE06-26FB7E50ECBC}"/>
              </a:ext>
            </a:extLst>
          </p:cNvPr>
          <p:cNvSpPr/>
          <p:nvPr/>
        </p:nvSpPr>
        <p:spPr>
          <a:xfrm>
            <a:off x="10526853" y="2794255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endParaRPr lang="en-US" sz="1000" dirty="0">
              <a:solidFill>
                <a:schemeClr val="bg1"/>
              </a:solidFill>
            </a:endParaRP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93" name="B4P">
            <a:extLst>
              <a:ext uri="{FF2B5EF4-FFF2-40B4-BE49-F238E27FC236}">
                <a16:creationId xmlns:a16="http://schemas.microsoft.com/office/drawing/2014/main" id="{C53A7837-412F-40EF-AE7F-001E96E2AEE0}"/>
              </a:ext>
            </a:extLst>
          </p:cNvPr>
          <p:cNvSpPr txBox="1"/>
          <p:nvPr/>
        </p:nvSpPr>
        <p:spPr>
          <a:xfrm>
            <a:off x="5403277" y="4240413"/>
            <a:ext cx="134072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400" dirty="0"/>
              <a:t>B4P</a:t>
            </a: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00000" y="1648916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175E3E29-BFC7-446C-9D4D-46DE53CFA19F}"/>
              </a:ext>
            </a:extLst>
          </p:cNvPr>
          <p:cNvGrpSpPr/>
          <p:nvPr/>
        </p:nvGrpSpPr>
        <p:grpSpPr>
          <a:xfrm>
            <a:off x="6744000" y="5153854"/>
            <a:ext cx="431480" cy="576048"/>
            <a:chOff x="7789696" y="1644240"/>
            <a:chExt cx="431444" cy="57600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F6B76ED-4C74-4A39-9E50-13BFAFA1C46F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99" name="Grafik 98">
              <a:extLst>
                <a:ext uri="{FF2B5EF4-FFF2-40B4-BE49-F238E27FC236}">
                  <a16:creationId xmlns:a16="http://schemas.microsoft.com/office/drawing/2014/main" id="{E58ADE8B-6815-4AB1-BC57-07B0354EB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7176000" y="5369854"/>
            <a:ext cx="3238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Integrated analysis completed in seconds</a:t>
            </a:r>
            <a:endParaRPr lang="en-US" sz="1200" dirty="0"/>
          </a:p>
        </p:txBody>
      </p:sp>
      <p:sp>
        <p:nvSpPr>
          <p:cNvPr id="45" name="Pfeil: nach rechts 95">
            <a:extLst>
              <a:ext uri="{FF2B5EF4-FFF2-40B4-BE49-F238E27FC236}">
                <a16:creationId xmlns:a16="http://schemas.microsoft.com/office/drawing/2014/main" id="{0B9DB3E4-EDDE-A64C-B155-6CB81DA9A1E0}"/>
              </a:ext>
            </a:extLst>
          </p:cNvPr>
          <p:cNvSpPr/>
          <p:nvPr/>
        </p:nvSpPr>
        <p:spPr>
          <a:xfrm rot="5400000">
            <a:off x="5774101" y="5117854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Rechteck 4">
            <a:extLst>
              <a:ext uri="{FF2B5EF4-FFF2-40B4-BE49-F238E27FC236}">
                <a16:creationId xmlns:a16="http://schemas.microsoft.com/office/drawing/2014/main" id="{621E4257-2177-4F40-ACBA-57A597C98945}"/>
              </a:ext>
            </a:extLst>
          </p:cNvPr>
          <p:cNvSpPr/>
          <p:nvPr/>
        </p:nvSpPr>
        <p:spPr>
          <a:xfrm>
            <a:off x="4406101" y="1274598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Start Data Analysis Task</a:t>
            </a:r>
          </a:p>
        </p:txBody>
      </p:sp>
    </p:spTree>
    <p:extLst>
      <p:ext uri="{BB962C8B-B14F-4D97-AF65-F5344CB8AC3E}">
        <p14:creationId xmlns:p14="http://schemas.microsoft.com/office/powerpoint/2010/main" val="2073767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7EFB9D1-95EC-497A-B688-5E3B35EE28CF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71406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Analytics and Execution Engine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14 Years of Experience Solving Problems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D99C55-017C-4C36-82C1-575198FA047B}"/>
              </a:ext>
            </a:extLst>
          </p:cNvPr>
          <p:cNvSpPr/>
          <p:nvPr/>
        </p:nvSpPr>
        <p:spPr>
          <a:xfrm>
            <a:off x="6096000" y="4653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 simple syntax: Easy to read, learn, understand and run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Key strengths on large </a:t>
            </a:r>
            <a:r>
              <a:rPr lang="en-US" sz="1200" b="1" dirty="0">
                <a:solidFill>
                  <a:schemeClr val="tx1"/>
                </a:solidFill>
              </a:rPr>
              <a:t>structured data tables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chemeClr val="tx1"/>
                </a:solidFill>
              </a:rPr>
              <a:t>hierarchically structured variables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Extensive library with very powerful functions and features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Compact formulation methods for powerful processing steps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minimizes coding loops and using variables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DADABED-9A48-47F9-A643-547ED3A5E315}"/>
              </a:ext>
            </a:extLst>
          </p:cNvPr>
          <p:cNvSpPr/>
          <p:nvPr/>
        </p:nvSpPr>
        <p:spPr>
          <a:xfrm>
            <a:off x="480000" y="4653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Lean architecture of the engine delivers </a:t>
            </a:r>
            <a:r>
              <a:rPr lang="en-US" sz="1200" b="1" dirty="0">
                <a:solidFill>
                  <a:schemeClr val="tx1"/>
                </a:solidFill>
              </a:rPr>
              <a:t>full machine performance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</a:t>
            </a:r>
            <a:r>
              <a:rPr lang="en-US" sz="1200" b="1" dirty="0">
                <a:solidFill>
                  <a:schemeClr val="tx1"/>
                </a:solidFill>
              </a:rPr>
              <a:t>various data formats </a:t>
            </a:r>
            <a:r>
              <a:rPr lang="en-US" sz="1200" dirty="0">
                <a:solidFill>
                  <a:schemeClr val="tx1"/>
                </a:solidFill>
              </a:rPr>
              <a:t>for inputs and outputs (Excel, HTML, XML, JSON, text files, etc., full UNICODE)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Processes and delivers </a:t>
            </a:r>
            <a:r>
              <a:rPr lang="en-US" sz="1200" b="1" dirty="0">
                <a:solidFill>
                  <a:schemeClr val="tx1"/>
                </a:solidFill>
              </a:rPr>
              <a:t>accurate results reliably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performance even with big data – </a:t>
            </a:r>
            <a:r>
              <a:rPr lang="en-US" sz="1200" b="1" dirty="0">
                <a:solidFill>
                  <a:schemeClr val="tx1"/>
                </a:solidFill>
              </a:rPr>
              <a:t>Matter of seconds, not hours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Styled and formatted output</a:t>
            </a:r>
            <a:r>
              <a:rPr lang="en-US" sz="1200" dirty="0">
                <a:solidFill>
                  <a:schemeClr val="tx1"/>
                </a:solidFill>
              </a:rPr>
              <a:t> for Excel and HTML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(e.g. Structured tables, colors, multiple Excel sheets per file)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4133EB-54DE-4FA0-97C8-78E414B1323D}"/>
              </a:ext>
            </a:extLst>
          </p:cNvPr>
          <p:cNvSpPr/>
          <p:nvPr/>
        </p:nvSpPr>
        <p:spPr>
          <a:xfrm>
            <a:off x="20640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Engine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1B0682-4B55-4660-96B2-8772D415A569}"/>
              </a:ext>
            </a:extLst>
          </p:cNvPr>
          <p:cNvSpPr/>
          <p:nvPr/>
        </p:nvSpPr>
        <p:spPr>
          <a:xfrm>
            <a:off x="77879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Language</a:t>
            </a:r>
          </a:p>
        </p:txBody>
      </p:sp>
      <p:pic>
        <p:nvPicPr>
          <p:cNvPr id="14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5D358BD5-4D07-497E-AC66-5545E573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00" y="1629000"/>
            <a:ext cx="2560992" cy="267464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67134BA-D0FE-4DE4-B02D-3F3302147857}"/>
              </a:ext>
            </a:extLst>
          </p:cNvPr>
          <p:cNvSpPr txBox="1"/>
          <p:nvPr/>
        </p:nvSpPr>
        <p:spPr>
          <a:xfrm>
            <a:off x="5520000" y="1989000"/>
            <a:ext cx="6264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8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{Last Name,First Name},</a:t>
            </a:r>
          </a:p>
          <a:p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	{Level,Town}, append, " or "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8640"/>
            <a:ext cx="11232000" cy="717944"/>
          </a:xfrm>
        </p:spPr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Analytics and Execution Engine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rgbClr val="ECF2F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455496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455416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003399"/>
                </a:solidFill>
              </a:rPr>
              <a:t>XLS</a:t>
            </a:r>
            <a:r>
              <a:rPr lang="en-US" sz="1200" b="1" dirty="0">
                <a:solidFill>
                  <a:srgbClr val="003399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479376" y="5589240"/>
            <a:ext cx="11232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Additional data formats can be </a:t>
            </a:r>
            <a:r>
              <a:rPr lang="en-US" sz="1400" b="1">
                <a:solidFill>
                  <a:schemeClr val="bg1"/>
                </a:solidFill>
              </a:rPr>
              <a:t>supported </a:t>
            </a:r>
            <a:r>
              <a:rPr lang="en-US" sz="1400" b="1" dirty="0">
                <a:solidFill>
                  <a:schemeClr val="bg1"/>
                </a:solidFill>
              </a:rPr>
              <a:t>easily using </a:t>
            </a:r>
            <a:r>
              <a:rPr lang="en-US" sz="1400" b="1">
                <a:solidFill>
                  <a:schemeClr val="bg1"/>
                </a:solidFill>
              </a:rPr>
              <a:t>a B4P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>
                <a:solidFill>
                  <a:schemeClr val="bg1"/>
                </a:solidFill>
              </a:rPr>
              <a:t>library extension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1" name="Flussdiagramm: Zentralspeicher 10">
            <a:extLst>
              <a:ext uri="{FF2B5EF4-FFF2-40B4-BE49-F238E27FC236}">
                <a16:creationId xmlns:a16="http://schemas.microsoft.com/office/drawing/2014/main" id="{4D530EB4-9820-413C-8481-FB8BF1F415C5}"/>
              </a:ext>
            </a:extLst>
          </p:cNvPr>
          <p:cNvSpPr/>
          <p:nvPr/>
        </p:nvSpPr>
        <p:spPr>
          <a:xfrm>
            <a:off x="4872000" y="14850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" name="Flussdiagramm: Zentralspeicher 11">
            <a:extLst>
              <a:ext uri="{FF2B5EF4-FFF2-40B4-BE49-F238E27FC236}">
                <a16:creationId xmlns:a16="http://schemas.microsoft.com/office/drawing/2014/main" id="{E1F651FA-25BD-4293-AE13-10551EF971F0}"/>
              </a:ext>
            </a:extLst>
          </p:cNvPr>
          <p:cNvSpPr/>
          <p:nvPr/>
        </p:nvSpPr>
        <p:spPr>
          <a:xfrm>
            <a:off x="10847976" y="14850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8502902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mnJ.u6_7UWDtaYNqA0Tb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57</TotalTime>
  <Words>6115</Words>
  <Application>Microsoft Macintosh PowerPoint</Application>
  <PresentationFormat>Widescreen</PresentationFormat>
  <Paragraphs>817</Paragraphs>
  <Slides>32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B4P Overview:  Integration and Analytics Engine</vt:lpstr>
      <vt:lpstr>B4P: Table of Contents</vt:lpstr>
      <vt:lpstr>B4P: Problem Statement Conventional methods of data management are inadequate</vt:lpstr>
      <vt:lpstr>B4P: Problem Statement Conventional Solutions are Complex and Unsustainable</vt:lpstr>
      <vt:lpstr>B4P Analytics and Execution Engine Automate your Data Analysis with Maximal Efficiency</vt:lpstr>
      <vt:lpstr>B4P Table of Contents</vt:lpstr>
      <vt:lpstr>B4P Analytics and Execution Engine Based on 14 Years of Experience Solving Problems</vt:lpstr>
      <vt:lpstr>B4P Analytics and Execution Engine Supported Data Formats</vt:lpstr>
      <vt:lpstr>B4P Table of Contents</vt:lpstr>
      <vt:lpstr>B4P Real-world Use Case #1 Information interchange between multiple different databases</vt:lpstr>
      <vt:lpstr>B4P Real-world Use Case #2 Heterogeneous data integration from branch offices worldwide</vt:lpstr>
      <vt:lpstr>B4P Real-world Use Case #3 Enriched Business Intelligence</vt:lpstr>
      <vt:lpstr>B4P Table of Contents</vt:lpstr>
      <vt:lpstr>B4P: The Language Key Benefits of a Low-Code Language Approach</vt:lpstr>
      <vt:lpstr>B4P: The Language Language Syntax and Semantics</vt:lpstr>
      <vt:lpstr>B4P Table of Contents</vt:lpstr>
      <vt:lpstr>B4P: Program Example 1 Merging 2 Tables: Problem Statement</vt:lpstr>
      <vt:lpstr>B4P Example: Low-code Solution 8 statements:  load, clean, align semantics, merge, and save</vt:lpstr>
      <vt:lpstr>B4P Example: Low-code Solution 7 additional statements to add style to the Excel file</vt:lpstr>
      <vt:lpstr>B4P: Program Example 2 U.S. Presidents from Wikipedia</vt:lpstr>
      <vt:lpstr>B4P: Program Example 2 16 Statements, 0 Loops and 0 Variables to Straighten up the Presidents</vt:lpstr>
      <vt:lpstr>B4P: Program Example 3 Stock Data (SP 500 and NASDAQ 100) Combined</vt:lpstr>
      <vt:lpstr>B4P: Program Example 3 13 Statements, 1 loop and 1 variable do the Job</vt:lpstr>
      <vt:lpstr>B4P: Program Example 3 8 additional statements for style and color</vt:lpstr>
      <vt:lpstr>B4P  Beyond Former Performance.</vt:lpstr>
      <vt:lpstr>B4P Table of Contents</vt:lpstr>
      <vt:lpstr>B4P: Beyond Former Performance New in Release 8.00</vt:lpstr>
      <vt:lpstr>B4P Use Case Automatic documentation generation for website www.b4p.app</vt:lpstr>
      <vt:lpstr>B4P Use Case Automatic Document Generation for www.b4p.app using B4P</vt:lpstr>
      <vt:lpstr>ARCHIVE</vt:lpstr>
      <vt:lpstr>B4P The Analytics and Execution Engine: Overview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Rafael Richards</cp:lastModifiedBy>
  <cp:revision>313</cp:revision>
  <cp:lastPrinted>2012-05-04T14:30:29Z</cp:lastPrinted>
  <dcterms:created xsi:type="dcterms:W3CDTF">2016-02-06T20:40:56Z</dcterms:created>
  <dcterms:modified xsi:type="dcterms:W3CDTF">2021-05-20T02:27:53Z</dcterms:modified>
</cp:coreProperties>
</file>